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7" r:id="rId3"/>
    <p:sldId id="298" r:id="rId4"/>
    <p:sldId id="258" r:id="rId5"/>
    <p:sldId id="260" r:id="rId6"/>
    <p:sldId id="282" r:id="rId7"/>
    <p:sldId id="261" r:id="rId8"/>
    <p:sldId id="262" r:id="rId9"/>
    <p:sldId id="287" r:id="rId10"/>
    <p:sldId id="284" r:id="rId11"/>
    <p:sldId id="264" r:id="rId12"/>
    <p:sldId id="263" r:id="rId13"/>
    <p:sldId id="265" r:id="rId14"/>
    <p:sldId id="266" r:id="rId15"/>
    <p:sldId id="268" r:id="rId16"/>
    <p:sldId id="269" r:id="rId17"/>
    <p:sldId id="276" r:id="rId18"/>
    <p:sldId id="278" r:id="rId19"/>
    <p:sldId id="285" r:id="rId20"/>
    <p:sldId id="279" r:id="rId21"/>
    <p:sldId id="270" r:id="rId22"/>
    <p:sldId id="274" r:id="rId23"/>
    <p:sldId id="294" r:id="rId24"/>
    <p:sldId id="291" r:id="rId25"/>
    <p:sldId id="295" r:id="rId26"/>
    <p:sldId id="296" r:id="rId27"/>
    <p:sldId id="273" r:id="rId28"/>
    <p:sldId id="288" r:id="rId29"/>
    <p:sldId id="299" r:id="rId30"/>
    <p:sldId id="293" r:id="rId31"/>
    <p:sldId id="290" r:id="rId32"/>
    <p:sldId id="300" r:id="rId33"/>
    <p:sldId id="301" r:id="rId34"/>
    <p:sldId id="302" r:id="rId35"/>
    <p:sldId id="303" r:id="rId36"/>
    <p:sldId id="304" r:id="rId37"/>
    <p:sldId id="305" r:id="rId38"/>
    <p:sldId id="306" r:id="rId39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IgPoXnA6gaxQWDK4BV9Cg==" hashData="MeUj9rws3jwYskPd3gWNaOZ79Jk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3" autoAdjust="0"/>
    <p:restoredTop sz="94710"/>
  </p:normalViewPr>
  <p:slideViewPr>
    <p:cSldViewPr>
      <p:cViewPr varScale="1">
        <p:scale>
          <a:sx n="95" d="100"/>
          <a:sy n="95" d="100"/>
        </p:scale>
        <p:origin x="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408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DDD16C87-C5AF-4E24-8943-310949FD8A9F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7074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7"/>
            <a:ext cx="7941310" cy="3058954"/>
          </a:xfrm>
          <a:prstGeom prst="rect">
            <a:avLst/>
          </a:prstGeom>
        </p:spPr>
        <p:txBody>
          <a:bodyPr vert="horz" lIns="91705" tIns="45853" rIns="91705" bIns="45853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C63152E1-3C98-494B-AFA5-F34FAC4C797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9238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7527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858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0336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55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4728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767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7944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9793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>
              <a:ea typeface="ＭＳ Ｐゴシック" pitchFamily="-48" charset="-128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9771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>
              <a:ea typeface="ＭＳ Ｐゴシック" pitchFamily="-48" charset="-128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7251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304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1722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>
              <a:ea typeface="ＭＳ Ｐゴシック" pitchFamily="-48" charset="-128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5353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3988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6710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6373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6475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6523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9755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8027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1001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>
              <a:ea typeface="ＭＳ Ｐゴシック" pitchFamily="-48" charset="-128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475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0950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6370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64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772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104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729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302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76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627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8EC31-92CD-45C2-874B-A960AC70390C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CH" sz="6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Mobbing</a:t>
            </a:r>
            <a:r>
              <a:rPr lang="de-CH" sz="6000" b="1" dirty="0">
                <a:latin typeface="Arial" pitchFamily="34" charset="0"/>
                <a:cs typeface="Arial" pitchFamily="34" charset="0"/>
              </a:rPr>
              <a:t/>
            </a:r>
            <a:br>
              <a:rPr lang="de-CH" sz="6000" b="1" dirty="0">
                <a:latin typeface="Arial" pitchFamily="34" charset="0"/>
                <a:cs typeface="Arial" pitchFamily="34" charset="0"/>
              </a:rPr>
            </a:br>
            <a:r>
              <a:rPr lang="de-CH" sz="6000" b="1" dirty="0">
                <a:latin typeface="Arial" pitchFamily="34" charset="0"/>
                <a:cs typeface="Arial" pitchFamily="34" charset="0"/>
              </a:rPr>
              <a:t/>
            </a:r>
            <a:br>
              <a:rPr lang="de-CH" sz="6000" b="1" dirty="0">
                <a:latin typeface="Arial" pitchFamily="34" charset="0"/>
                <a:cs typeface="Arial" pitchFamily="34" charset="0"/>
              </a:rPr>
            </a:br>
            <a:r>
              <a:rPr lang="de-CH" sz="6000" b="1" dirty="0">
                <a:latin typeface="Arial" pitchFamily="34" charset="0"/>
                <a:cs typeface="Arial" pitchFamily="34" charset="0"/>
              </a:rPr>
              <a:t/>
            </a:r>
            <a:br>
              <a:rPr lang="de-CH" sz="6000" b="1" dirty="0">
                <a:latin typeface="Arial" pitchFamily="34" charset="0"/>
                <a:cs typeface="Arial" pitchFamily="34" charset="0"/>
              </a:rPr>
            </a:br>
            <a:r>
              <a:rPr lang="de-CH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Rickenbach</a:t>
            </a:r>
            <a:br>
              <a:rPr lang="de-CH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de-CH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19. September 2017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r>
              <a:rPr lang="de-CH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Michael Freudiger</a:t>
            </a:r>
            <a:br>
              <a:rPr lang="de-CH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CH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Notfallpsychologe NNPN</a:t>
            </a:r>
          </a:p>
        </p:txBody>
      </p:sp>
      <p:pic>
        <p:nvPicPr>
          <p:cNvPr id="4" name="Grafik 3" descr="Logo_Brief_pur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6056" y="5949280"/>
            <a:ext cx="1903095" cy="647700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81B6C7B4-E45F-4E59-9865-C8752F75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7C46F92-CFBD-46AA-99D7-5CE6E068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rial" pitchFamily="34" charset="0"/>
                <a:cs typeface="Arial" pitchFamily="34" charset="0"/>
              </a:rPr>
              <a:t>Formen von Mobbing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10603" y="1569911"/>
            <a:ext cx="7571447" cy="5027441"/>
          </a:xfrm>
          <a:prstGeom prst="rect">
            <a:avLst/>
          </a:prstGeom>
          <a:noFill/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7469ECC-2E65-4E53-B1FA-8415C43D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609A9466-78F3-4314-9FDF-C2704B94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10</a:t>
            </a:fld>
            <a:endParaRPr lang="de-C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404664"/>
            <a:ext cx="8015287" cy="648072"/>
          </a:xfrm>
        </p:spPr>
        <p:txBody>
          <a:bodyPr>
            <a:noAutofit/>
          </a:bodyPr>
          <a:lstStyle/>
          <a:p>
            <a:pPr eaLnBrk="1" hangingPunct="1"/>
            <a:r>
              <a:rPr lang="de-DE" sz="4000" dirty="0">
                <a:latin typeface="Arial" pitchFamily="34" charset="0"/>
                <a:cs typeface="Arial" pitchFamily="34" charset="0"/>
              </a:rPr>
              <a:t>Formen von Mobbing</a:t>
            </a:r>
            <a:endParaRPr lang="de-CH" sz="4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536" y="1700808"/>
            <a:ext cx="8424936" cy="4248472"/>
            <a:chOff x="-2" y="525"/>
            <a:chExt cx="3546" cy="37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0" y="527"/>
              <a:ext cx="3542" cy="3738"/>
              <a:chOff x="0" y="527"/>
              <a:chExt cx="3542" cy="373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0" y="527"/>
                <a:ext cx="708" cy="556"/>
                <a:chOff x="0" y="527"/>
                <a:chExt cx="708" cy="556"/>
              </a:xfrm>
            </p:grpSpPr>
            <p:sp>
              <p:nvSpPr>
                <p:cNvPr id="10283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527"/>
                  <a:ext cx="708" cy="556"/>
                </a:xfrm>
                <a:prstGeom prst="rect">
                  <a:avLst/>
                </a:prstGeom>
                <a:solidFill>
                  <a:srgbClr val="E0E0E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de-CH"/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0" y="527"/>
                  <a:ext cx="708" cy="556"/>
                  <a:chOff x="0" y="527"/>
                  <a:chExt cx="708" cy="556"/>
                </a:xfrm>
              </p:grpSpPr>
              <p:sp>
                <p:nvSpPr>
                  <p:cNvPr id="1028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527"/>
                    <a:ext cx="652" cy="556"/>
                  </a:xfrm>
                  <a:prstGeom prst="rect">
                    <a:avLst/>
                  </a:prstGeom>
                  <a:solidFill>
                    <a:srgbClr val="E0E0E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r>
                      <a:rPr lang="de-DE" sz="1800" b="1" dirty="0">
                        <a:cs typeface="Arial" charset="0"/>
                      </a:rPr>
                      <a:t>Mobbing-form</a:t>
                    </a:r>
                    <a:endParaRPr lang="de-DE" sz="15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de-DE" dirty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28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27"/>
                    <a:ext cx="708" cy="55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de-CH"/>
                  </a:p>
                </p:txBody>
              </p:sp>
            </p:grp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708" y="527"/>
                <a:ext cx="2834" cy="556"/>
                <a:chOff x="708" y="527"/>
                <a:chExt cx="2834" cy="556"/>
              </a:xfrm>
            </p:grpSpPr>
            <p:sp>
              <p:nvSpPr>
                <p:cNvPr id="10279" name="Rectangle 14"/>
                <p:cNvSpPr>
                  <a:spLocks noChangeArrowheads="1"/>
                </p:cNvSpPr>
                <p:nvPr/>
              </p:nvSpPr>
              <p:spPr bwMode="auto">
                <a:xfrm>
                  <a:off x="708" y="527"/>
                  <a:ext cx="2834" cy="556"/>
                </a:xfrm>
                <a:prstGeom prst="rect">
                  <a:avLst/>
                </a:prstGeom>
                <a:solidFill>
                  <a:srgbClr val="E0E0E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de-CH"/>
                </a:p>
              </p:txBody>
            </p:sp>
            <p:grpSp>
              <p:nvGrpSpPr>
                <p:cNvPr id="7" name="Group 15"/>
                <p:cNvGrpSpPr>
                  <a:grpSpLocks/>
                </p:cNvGrpSpPr>
                <p:nvPr/>
              </p:nvGrpSpPr>
              <p:grpSpPr bwMode="auto">
                <a:xfrm>
                  <a:off x="708" y="527"/>
                  <a:ext cx="2834" cy="556"/>
                  <a:chOff x="708" y="527"/>
                  <a:chExt cx="2834" cy="556"/>
                </a:xfrm>
              </p:grpSpPr>
              <p:sp>
                <p:nvSpPr>
                  <p:cNvPr id="1028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736" y="527"/>
                    <a:ext cx="2778" cy="556"/>
                  </a:xfrm>
                  <a:prstGeom prst="rect">
                    <a:avLst/>
                  </a:prstGeom>
                  <a:solidFill>
                    <a:srgbClr val="E0E0E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1" hangingPunct="1"/>
                    <a:r>
                      <a:rPr lang="de-DE" sz="1800" b="1" dirty="0">
                        <a:cs typeface="Arial" charset="0"/>
                      </a:rPr>
                      <a:t>Beispiele</a:t>
                    </a:r>
                    <a:endParaRPr lang="de-DE" sz="15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de-DE" dirty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28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708" y="527"/>
                    <a:ext cx="2834" cy="55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de-CH"/>
                  </a:p>
                </p:txBody>
              </p:sp>
            </p:grp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0" y="1083"/>
                <a:ext cx="708" cy="824"/>
                <a:chOff x="0" y="1083"/>
                <a:chExt cx="708" cy="824"/>
              </a:xfrm>
            </p:grpSpPr>
            <p:sp>
              <p:nvSpPr>
                <p:cNvPr id="10277" name="Rectangle 19"/>
                <p:cNvSpPr>
                  <a:spLocks noChangeArrowheads="1"/>
                </p:cNvSpPr>
                <p:nvPr/>
              </p:nvSpPr>
              <p:spPr bwMode="auto">
                <a:xfrm>
                  <a:off x="28" y="1083"/>
                  <a:ext cx="65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de-DE" sz="1600" b="1" dirty="0">
                      <a:cs typeface="Arial" charset="0"/>
                    </a:rPr>
                    <a:t>verbal</a:t>
                  </a:r>
                  <a:endParaRPr lang="de-DE" sz="13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de-DE" dirty="0">
                    <a:latin typeface="Times New Roman" pitchFamily="18" charset="0"/>
                  </a:endParaRPr>
                </a:p>
              </p:txBody>
            </p:sp>
            <p:sp>
              <p:nvSpPr>
                <p:cNvPr id="10278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1083"/>
                  <a:ext cx="708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de-CH"/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708" y="1083"/>
                <a:ext cx="2834" cy="824"/>
                <a:chOff x="708" y="1083"/>
                <a:chExt cx="2834" cy="824"/>
              </a:xfrm>
            </p:grpSpPr>
            <p:sp>
              <p:nvSpPr>
                <p:cNvPr id="10275" name="Rectangle 22"/>
                <p:cNvSpPr>
                  <a:spLocks noChangeArrowheads="1"/>
                </p:cNvSpPr>
                <p:nvPr/>
              </p:nvSpPr>
              <p:spPr bwMode="auto">
                <a:xfrm>
                  <a:off x="736" y="1083"/>
                  <a:ext cx="2778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de-DE" sz="1600" dirty="0">
                      <a:cs typeface="Arial" charset="0"/>
                    </a:rPr>
                    <a:t>Ständiges beleidigen, Namen austeilen, nachäffen, auslachen, verbreiten von Gerüchten, bedrohen (auch über Medien möglich wie z.B. SMS, MNS)</a:t>
                  </a:r>
                  <a:endParaRPr lang="de-DE" sz="13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de-DE" sz="2800" dirty="0">
                    <a:latin typeface="Times New Roman" pitchFamily="18" charset="0"/>
                  </a:endParaRPr>
                </a:p>
              </p:txBody>
            </p:sp>
            <p:sp>
              <p:nvSpPr>
                <p:cNvPr id="10276" name="Rectangle 23"/>
                <p:cNvSpPr>
                  <a:spLocks noChangeArrowheads="1"/>
                </p:cNvSpPr>
                <p:nvPr/>
              </p:nvSpPr>
              <p:spPr bwMode="auto">
                <a:xfrm>
                  <a:off x="708" y="1083"/>
                  <a:ext cx="2834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de-CH"/>
                </a:p>
              </p:txBody>
            </p:sp>
          </p:grp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0" y="1907"/>
                <a:ext cx="708" cy="556"/>
                <a:chOff x="0" y="1907"/>
                <a:chExt cx="708" cy="556"/>
              </a:xfrm>
            </p:grpSpPr>
            <p:sp>
              <p:nvSpPr>
                <p:cNvPr id="10273" name="Rectangle 25"/>
                <p:cNvSpPr>
                  <a:spLocks noChangeArrowheads="1"/>
                </p:cNvSpPr>
                <p:nvPr/>
              </p:nvSpPr>
              <p:spPr bwMode="auto">
                <a:xfrm>
                  <a:off x="28" y="1907"/>
                  <a:ext cx="652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de-DE" sz="1600" b="1" dirty="0">
                      <a:cs typeface="Arial" charset="0"/>
                    </a:rPr>
                    <a:t>sozial</a:t>
                  </a:r>
                  <a:endParaRPr lang="de-DE" sz="13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de-DE" dirty="0">
                    <a:latin typeface="Times New Roman" pitchFamily="18" charset="0"/>
                  </a:endParaRPr>
                </a:p>
              </p:txBody>
            </p:sp>
            <p:sp>
              <p:nvSpPr>
                <p:cNvPr id="10274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1907"/>
                  <a:ext cx="708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de-CH"/>
                </a:p>
              </p:txBody>
            </p: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708" y="1907"/>
                <a:ext cx="2834" cy="556"/>
                <a:chOff x="708" y="1907"/>
                <a:chExt cx="2834" cy="556"/>
              </a:xfrm>
            </p:grpSpPr>
            <p:sp>
              <p:nvSpPr>
                <p:cNvPr id="10271" name="Rectangle 28"/>
                <p:cNvSpPr>
                  <a:spLocks noChangeArrowheads="1"/>
                </p:cNvSpPr>
                <p:nvPr/>
              </p:nvSpPr>
              <p:spPr bwMode="auto">
                <a:xfrm>
                  <a:off x="736" y="1907"/>
                  <a:ext cx="2778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de-DE" sz="1600" dirty="0">
                      <a:cs typeface="Arial" charset="0"/>
                    </a:rPr>
                    <a:t>Zusammenarbeit verweigern, ignorieren, wegschauen, abwenden, Ausschluss bei Spielen</a:t>
                  </a:r>
                  <a:endParaRPr lang="de-DE" sz="13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de-DE" sz="2800" dirty="0">
                    <a:latin typeface="Times New Roman" pitchFamily="18" charset="0"/>
                  </a:endParaRPr>
                </a:p>
              </p:txBody>
            </p:sp>
            <p:sp>
              <p:nvSpPr>
                <p:cNvPr id="10272" name="Rectangle 29"/>
                <p:cNvSpPr>
                  <a:spLocks noChangeArrowheads="1"/>
                </p:cNvSpPr>
                <p:nvPr/>
              </p:nvSpPr>
              <p:spPr bwMode="auto">
                <a:xfrm>
                  <a:off x="708" y="1907"/>
                  <a:ext cx="283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de-CH"/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0" y="2463"/>
                <a:ext cx="708" cy="556"/>
                <a:chOff x="0" y="2463"/>
                <a:chExt cx="708" cy="556"/>
              </a:xfrm>
            </p:grpSpPr>
            <p:sp>
              <p:nvSpPr>
                <p:cNvPr id="10269" name="Rectangle 31"/>
                <p:cNvSpPr>
                  <a:spLocks noChangeArrowheads="1"/>
                </p:cNvSpPr>
                <p:nvPr/>
              </p:nvSpPr>
              <p:spPr bwMode="auto">
                <a:xfrm>
                  <a:off x="28" y="2463"/>
                  <a:ext cx="652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de-DE" sz="1600" b="1" dirty="0">
                      <a:cs typeface="Arial" charset="0"/>
                    </a:rPr>
                    <a:t>körperlich</a:t>
                  </a:r>
                  <a:endParaRPr lang="de-DE" sz="13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de-DE" dirty="0">
                    <a:latin typeface="Times New Roman" pitchFamily="18" charset="0"/>
                  </a:endParaRPr>
                </a:p>
              </p:txBody>
            </p:sp>
            <p:sp>
              <p:nvSpPr>
                <p:cNvPr id="10270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2463"/>
                  <a:ext cx="708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de-CH"/>
                </a:p>
              </p:txBody>
            </p:sp>
          </p:grp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>
                <a:off x="708" y="2463"/>
                <a:ext cx="2834" cy="556"/>
                <a:chOff x="708" y="2463"/>
                <a:chExt cx="2834" cy="556"/>
              </a:xfrm>
            </p:grpSpPr>
            <p:sp>
              <p:nvSpPr>
                <p:cNvPr id="10267" name="Rectangle 34"/>
                <p:cNvSpPr>
                  <a:spLocks noChangeArrowheads="1"/>
                </p:cNvSpPr>
                <p:nvPr/>
              </p:nvSpPr>
              <p:spPr bwMode="auto">
                <a:xfrm>
                  <a:off x="736" y="2463"/>
                  <a:ext cx="2778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de-DE" sz="1600" dirty="0">
                      <a:cs typeface="Arial" charset="0"/>
                    </a:rPr>
                    <a:t>schubsen, schlagen, sexuelle Belästigungen oder Übergriffe</a:t>
                  </a:r>
                  <a:endParaRPr lang="de-DE" sz="13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de-DE" sz="2800" dirty="0">
                    <a:latin typeface="Times New Roman" pitchFamily="18" charset="0"/>
                  </a:endParaRPr>
                </a:p>
              </p:txBody>
            </p:sp>
            <p:sp>
              <p:nvSpPr>
                <p:cNvPr id="10268" name="Rectangle 35"/>
                <p:cNvSpPr>
                  <a:spLocks noChangeArrowheads="1"/>
                </p:cNvSpPr>
                <p:nvPr/>
              </p:nvSpPr>
              <p:spPr bwMode="auto">
                <a:xfrm>
                  <a:off x="708" y="2463"/>
                  <a:ext cx="283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de-CH"/>
                </a:p>
              </p:txBody>
            </p:sp>
          </p:grpSp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0" y="3019"/>
                <a:ext cx="708" cy="422"/>
                <a:chOff x="0" y="3019"/>
                <a:chExt cx="708" cy="422"/>
              </a:xfrm>
            </p:grpSpPr>
            <p:sp>
              <p:nvSpPr>
                <p:cNvPr id="10265" name="Rectangle 37"/>
                <p:cNvSpPr>
                  <a:spLocks noChangeArrowheads="1"/>
                </p:cNvSpPr>
                <p:nvPr/>
              </p:nvSpPr>
              <p:spPr bwMode="auto">
                <a:xfrm>
                  <a:off x="28" y="3019"/>
                  <a:ext cx="652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de-DE" sz="1600" b="1" dirty="0">
                      <a:cs typeface="Arial" charset="0"/>
                    </a:rPr>
                    <a:t>sachlich</a:t>
                  </a:r>
                  <a:endParaRPr lang="de-DE" sz="13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de-DE" dirty="0">
                    <a:latin typeface="Times New Roman" pitchFamily="18" charset="0"/>
                  </a:endParaRPr>
                </a:p>
              </p:txBody>
            </p:sp>
            <p:sp>
              <p:nvSpPr>
                <p:cNvPr id="10266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3019"/>
                  <a:ext cx="708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de-CH"/>
                </a:p>
              </p:txBody>
            </p: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708" y="3019"/>
                <a:ext cx="2834" cy="422"/>
                <a:chOff x="708" y="3019"/>
                <a:chExt cx="2834" cy="422"/>
              </a:xfrm>
            </p:grpSpPr>
            <p:sp>
              <p:nvSpPr>
                <p:cNvPr id="10263" name="Rectangle 40"/>
                <p:cNvSpPr>
                  <a:spLocks noChangeArrowheads="1"/>
                </p:cNvSpPr>
                <p:nvPr/>
              </p:nvSpPr>
              <p:spPr bwMode="auto">
                <a:xfrm>
                  <a:off x="736" y="3019"/>
                  <a:ext cx="2778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de-DE" sz="1600">
                      <a:cs typeface="Arial" charset="0"/>
                    </a:rPr>
                    <a:t>Sachen werden versteckt, Sachen werden zerstört</a:t>
                  </a:r>
                  <a:endParaRPr lang="de-DE" sz="130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de-DE" sz="2800">
                    <a:latin typeface="Times New Roman" pitchFamily="18" charset="0"/>
                  </a:endParaRPr>
                </a:p>
              </p:txBody>
            </p:sp>
            <p:sp>
              <p:nvSpPr>
                <p:cNvPr id="10264" name="Rectangle 41"/>
                <p:cNvSpPr>
                  <a:spLocks noChangeArrowheads="1"/>
                </p:cNvSpPr>
                <p:nvPr/>
              </p:nvSpPr>
              <p:spPr bwMode="auto">
                <a:xfrm>
                  <a:off x="708" y="3019"/>
                  <a:ext cx="283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de-CH"/>
                </a:p>
              </p:txBody>
            </p:sp>
          </p:grpSp>
          <p:grpSp>
            <p:nvGrpSpPr>
              <p:cNvPr id="16" name="Group 42"/>
              <p:cNvGrpSpPr>
                <a:grpSpLocks/>
              </p:cNvGrpSpPr>
              <p:nvPr/>
            </p:nvGrpSpPr>
            <p:grpSpPr bwMode="auto">
              <a:xfrm>
                <a:off x="0" y="3441"/>
                <a:ext cx="708" cy="824"/>
                <a:chOff x="0" y="3441"/>
                <a:chExt cx="708" cy="824"/>
              </a:xfrm>
            </p:grpSpPr>
            <p:sp>
              <p:nvSpPr>
                <p:cNvPr id="10261" name="Rectangle 43"/>
                <p:cNvSpPr>
                  <a:spLocks noChangeArrowheads="1"/>
                </p:cNvSpPr>
                <p:nvPr/>
              </p:nvSpPr>
              <p:spPr bwMode="auto">
                <a:xfrm>
                  <a:off x="28" y="3441"/>
                  <a:ext cx="652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de-DE" sz="1600" b="1" dirty="0">
                      <a:cs typeface="Arial" charset="0"/>
                    </a:rPr>
                    <a:t>psychisch</a:t>
                  </a:r>
                  <a:endParaRPr lang="de-DE" sz="13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de-DE" sz="2800" dirty="0">
                    <a:latin typeface="Times New Roman" pitchFamily="18" charset="0"/>
                  </a:endParaRPr>
                </a:p>
              </p:txBody>
            </p:sp>
            <p:sp>
              <p:nvSpPr>
                <p:cNvPr id="10262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3441"/>
                  <a:ext cx="708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de-CH"/>
                </a:p>
              </p:txBody>
            </p:sp>
          </p:grpSp>
          <p:grpSp>
            <p:nvGrpSpPr>
              <p:cNvPr id="17" name="Group 45"/>
              <p:cNvGrpSpPr>
                <a:grpSpLocks/>
              </p:cNvGrpSpPr>
              <p:nvPr/>
            </p:nvGrpSpPr>
            <p:grpSpPr bwMode="auto">
              <a:xfrm>
                <a:off x="708" y="3441"/>
                <a:ext cx="2834" cy="824"/>
                <a:chOff x="708" y="3441"/>
                <a:chExt cx="2834" cy="824"/>
              </a:xfrm>
            </p:grpSpPr>
            <p:sp>
              <p:nvSpPr>
                <p:cNvPr id="10259" name="Rectangle 46"/>
                <p:cNvSpPr>
                  <a:spLocks noChangeArrowheads="1"/>
                </p:cNvSpPr>
                <p:nvPr/>
              </p:nvSpPr>
              <p:spPr bwMode="auto">
                <a:xfrm>
                  <a:off x="736" y="3441"/>
                  <a:ext cx="2778" cy="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/>
                  <a:r>
                    <a:rPr lang="de-DE" sz="1600" dirty="0">
                      <a:cs typeface="Arial" charset="0"/>
                    </a:rPr>
                    <a:t>Erpressung, Hausaufgaben abverlangen, erniedrigende und entwürdigende  Handlungen, Aufnahme ins Internet stellen, MMS, Happy </a:t>
                  </a:r>
                  <a:r>
                    <a:rPr lang="de-DE" sz="1600" dirty="0" err="1">
                      <a:cs typeface="Arial" charset="0"/>
                    </a:rPr>
                    <a:t>slapping</a:t>
                  </a:r>
                  <a:endParaRPr lang="de-DE" sz="2800" dirty="0">
                    <a:latin typeface="Times New Roman" pitchFamily="18" charset="0"/>
                  </a:endParaRPr>
                </a:p>
              </p:txBody>
            </p:sp>
            <p:sp>
              <p:nvSpPr>
                <p:cNvPr id="10260" name="Rectangle 47"/>
                <p:cNvSpPr>
                  <a:spLocks noChangeArrowheads="1"/>
                </p:cNvSpPr>
                <p:nvPr/>
              </p:nvSpPr>
              <p:spPr bwMode="auto">
                <a:xfrm>
                  <a:off x="708" y="3441"/>
                  <a:ext cx="2834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de-CH"/>
                </a:p>
              </p:txBody>
            </p:sp>
          </p:grpSp>
        </p:grpSp>
        <p:sp>
          <p:nvSpPr>
            <p:cNvPr id="10246" name="Rectangle 48"/>
            <p:cNvSpPr>
              <a:spLocks noChangeArrowheads="1"/>
            </p:cNvSpPr>
            <p:nvPr/>
          </p:nvSpPr>
          <p:spPr bwMode="auto">
            <a:xfrm>
              <a:off x="-2" y="525"/>
              <a:ext cx="3546" cy="3742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de-CH"/>
            </a:p>
          </p:txBody>
        </p:sp>
      </p:grp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xmlns="" id="{4B9E5C29-7281-4FF7-9B44-77EFFA95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xmlns="" id="{7B2C9FA0-DBFB-4E81-B4FC-34D686C3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11</a:t>
            </a:fld>
            <a:endParaRPr lang="de-CH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z="4000" dirty="0">
                <a:latin typeface="Arial" pitchFamily="34" charset="0"/>
                <a:cs typeface="Arial" pitchFamily="34" charset="0"/>
              </a:rPr>
              <a:t>Wissen über Mobbing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Aussage:</a:t>
            </a:r>
          </a:p>
          <a:p>
            <a:pPr marL="0" indent="0" eaLnBrk="1" hangingPunct="1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Äusserlich auffällige Kinder (Brille, Sprache, Übergewicht, rote Haare, Ausländer) werden öfters Opfer von Mobbing</a:t>
            </a: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sz="44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☒</a:t>
            </a:r>
            <a:r>
              <a:rPr lang="de-CH" sz="4400" dirty="0">
                <a:latin typeface="Arial Narrow" pitchFamily="34" charset="0"/>
              </a:rPr>
              <a:t> </a:t>
            </a:r>
            <a:r>
              <a:rPr lang="de-CH" sz="2400" dirty="0">
                <a:latin typeface="Arial Narrow" pitchFamily="34" charset="0"/>
              </a:rPr>
              <a:t> </a:t>
            </a:r>
            <a:r>
              <a:rPr lang="de-CH" sz="2400" dirty="0">
                <a:latin typeface="Arial" pitchFamily="34" charset="0"/>
                <a:cs typeface="Arial" pitchFamily="34" charset="0"/>
              </a:rPr>
              <a:t>Falsch</a:t>
            </a:r>
          </a:p>
          <a:p>
            <a:pPr marL="0" indent="0" eaLnBrk="1" hangingPunct="1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Äusserlichkeiten werden aber oft als Erklärungen angegeben.</a:t>
            </a: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651D053-EFBA-42F0-A0DA-DAE0006F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62988B4-8584-4A1B-BE91-F68A8E95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12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z="4000" dirty="0">
                <a:latin typeface="Arial" pitchFamily="34" charset="0"/>
                <a:cs typeface="Arial" pitchFamily="34" charset="0"/>
              </a:rPr>
              <a:t>Mobbingphasen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Times" charset="0"/>
              <a:buAutoNum type="arabicPeriod"/>
            </a:pPr>
            <a:r>
              <a:rPr lang="de-CH" sz="2200" dirty="0">
                <a:latin typeface="Arial" pitchFamily="34" charset="0"/>
                <a:cs typeface="Arial" pitchFamily="34" charset="0"/>
              </a:rPr>
              <a:t>Alltagskonflikte, Verhärtung der Positionen, Buhlen um Zuschauergunst – Parteiergreifung</a:t>
            </a:r>
          </a:p>
          <a:p>
            <a:pPr eaLnBrk="1" hangingPunct="1">
              <a:buFont typeface="Times" charset="0"/>
              <a:buAutoNum type="arabicPeriod"/>
            </a:pPr>
            <a:r>
              <a:rPr lang="de-CH" sz="2200" dirty="0">
                <a:latin typeface="Arial" pitchFamily="34" charset="0"/>
                <a:cs typeface="Arial" pitchFamily="34" charset="0"/>
              </a:rPr>
              <a:t>Veränderung der Machtverhältnisse (Mitläufer, Statusgewinn für Täter, Verstärkung…)</a:t>
            </a:r>
          </a:p>
          <a:p>
            <a:pPr eaLnBrk="1" hangingPunct="1">
              <a:buFont typeface="Times" charset="0"/>
              <a:buAutoNum type="arabicPeriod"/>
            </a:pPr>
            <a:r>
              <a:rPr lang="de-CH" sz="2200" dirty="0">
                <a:latin typeface="Arial" pitchFamily="34" charset="0"/>
                <a:cs typeface="Arial" pitchFamily="34" charset="0"/>
              </a:rPr>
              <a:t>Gezielte Ausgrenzung </a:t>
            </a:r>
          </a:p>
          <a:p>
            <a:pPr marL="522288" lvl="1" indent="-65088" eaLnBrk="1" hangingPunct="1">
              <a:buFont typeface="Times" charset="0"/>
              <a:buNone/>
            </a:pPr>
            <a:r>
              <a:rPr lang="de-CH" sz="2200" dirty="0">
                <a:latin typeface="Arial" pitchFamily="34" charset="0"/>
                <a:cs typeface="Arial" pitchFamily="34" charset="0"/>
              </a:rPr>
              <a:t>- Opfer kämpft oder zieht sich zurück, wird aggressiv, provoziert oder verhält sich ungeschickt. &gt; Sanktionen durch Gruppe und Erwachsene</a:t>
            </a:r>
          </a:p>
          <a:p>
            <a:pPr marL="522288" lvl="1" indent="-65088" eaLnBrk="1" hangingPunct="1">
              <a:buFontTx/>
              <a:buChar char="-"/>
            </a:pPr>
            <a:r>
              <a:rPr lang="de-CH" sz="2200" dirty="0">
                <a:latin typeface="Arial" pitchFamily="34" charset="0"/>
                <a:cs typeface="Arial" pitchFamily="34" charset="0"/>
              </a:rPr>
              <a:t>Opfer im Focus &gt;  kann nichts recht machen</a:t>
            </a:r>
          </a:p>
          <a:p>
            <a:pPr marL="522288" lvl="1" indent="-65088" eaLnBrk="1" hangingPunct="1">
              <a:buFontTx/>
              <a:buChar char="-"/>
            </a:pPr>
            <a:r>
              <a:rPr lang="de-CH" sz="2200" dirty="0">
                <a:latin typeface="Arial" pitchFamily="34" charset="0"/>
                <a:cs typeface="Arial" pitchFamily="34" charset="0"/>
              </a:rPr>
              <a:t>Handlungen durch Mitläufer </a:t>
            </a:r>
          </a:p>
          <a:p>
            <a:pPr eaLnBrk="1" hangingPunct="1">
              <a:buNone/>
            </a:pPr>
            <a:r>
              <a:rPr lang="de-CH" sz="2200" dirty="0">
                <a:latin typeface="Arial" pitchFamily="34" charset="0"/>
                <a:cs typeface="Arial" pitchFamily="34" charset="0"/>
              </a:rPr>
              <a:t>4. Unlösbare Situation. Wutausbrüche, depressive Verstimmung, Autoaggressionen, Flucht, Absenzen, Suizidgedanken…</a:t>
            </a:r>
          </a:p>
          <a:p>
            <a:pPr eaLnBrk="1" hangingPunct="1"/>
            <a:endParaRPr lang="de-CH" sz="22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de-CH" sz="2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Times" charset="0"/>
              <a:buChar char="•"/>
            </a:pPr>
            <a:endParaRPr lang="de-CH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MetaCondBook-Roman" pitchFamily="2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2B98F518-896D-4F81-B85E-1A9D4AC1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BAB16D0E-3DB3-4B2C-AB82-B2989DCD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13</a:t>
            </a:fld>
            <a:endParaRPr lang="de-C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53" descr="BD00002_"/>
          <p:cNvPicPr>
            <a:picLocks noChangeAspect="1" noChangeArrowheads="1"/>
          </p:cNvPicPr>
          <p:nvPr/>
        </p:nvPicPr>
        <p:blipFill>
          <a:blip r:embed="rId3" cstate="print">
            <a:lum bright="-26000"/>
            <a:grayscl/>
          </a:blip>
          <a:srcRect/>
          <a:stretch>
            <a:fillRect/>
          </a:stretch>
        </p:blipFill>
        <p:spPr bwMode="auto">
          <a:xfrm>
            <a:off x="2539197" y="2496779"/>
            <a:ext cx="840825" cy="17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" name="Picture 53" descr="BD00002_"/>
          <p:cNvPicPr>
            <a:picLocks noChangeAspect="1" noChangeArrowheads="1"/>
          </p:cNvPicPr>
          <p:nvPr/>
        </p:nvPicPr>
        <p:blipFill>
          <a:blip r:embed="rId3" cstate="print">
            <a:lum bright="-26000"/>
            <a:grayscl/>
          </a:blip>
          <a:srcRect/>
          <a:stretch>
            <a:fillRect/>
          </a:stretch>
        </p:blipFill>
        <p:spPr bwMode="auto">
          <a:xfrm>
            <a:off x="3074548" y="2429835"/>
            <a:ext cx="840825" cy="17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" name="Picture 53" descr="BD00002_"/>
          <p:cNvPicPr>
            <a:picLocks noChangeAspect="1" noChangeArrowheads="1"/>
          </p:cNvPicPr>
          <p:nvPr/>
        </p:nvPicPr>
        <p:blipFill>
          <a:blip r:embed="rId3" cstate="print">
            <a:lum bright="-26000"/>
            <a:grayscl/>
          </a:blip>
          <a:srcRect/>
          <a:stretch>
            <a:fillRect/>
          </a:stretch>
        </p:blipFill>
        <p:spPr bwMode="auto">
          <a:xfrm>
            <a:off x="2627784" y="836712"/>
            <a:ext cx="840825" cy="17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" name="Picture 53" descr="BD00002_"/>
          <p:cNvPicPr>
            <a:picLocks noChangeAspect="1" noChangeArrowheads="1"/>
          </p:cNvPicPr>
          <p:nvPr/>
        </p:nvPicPr>
        <p:blipFill>
          <a:blip r:embed="rId3" cstate="print">
            <a:lum bright="-26000"/>
            <a:grayscl/>
          </a:blip>
          <a:srcRect/>
          <a:stretch>
            <a:fillRect/>
          </a:stretch>
        </p:blipFill>
        <p:spPr bwMode="auto">
          <a:xfrm>
            <a:off x="7524328" y="1268760"/>
            <a:ext cx="840825" cy="17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304212" cy="13094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>
                <a:latin typeface="Arial" pitchFamily="34" charset="0"/>
                <a:cs typeface="Arial" pitchFamily="34" charset="0"/>
              </a:rPr>
              <a:t>Mobbing-Struktur in Klassen und im Schulhaus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8" name="Picture 53" descr="BD00002_"/>
          <p:cNvPicPr>
            <a:picLocks noChangeAspect="1" noChangeArrowheads="1"/>
          </p:cNvPicPr>
          <p:nvPr/>
        </p:nvPicPr>
        <p:blipFill>
          <a:blip r:embed="rId3" cstate="print">
            <a:lum bright="-26000"/>
            <a:grayscl/>
          </a:blip>
          <a:srcRect/>
          <a:stretch>
            <a:fillRect/>
          </a:stretch>
        </p:blipFill>
        <p:spPr bwMode="auto">
          <a:xfrm>
            <a:off x="6948264" y="980728"/>
            <a:ext cx="840825" cy="17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" name="Picture 53" descr="BD00002_"/>
          <p:cNvPicPr>
            <a:picLocks noChangeAspect="1" noChangeArrowheads="1"/>
          </p:cNvPicPr>
          <p:nvPr/>
        </p:nvPicPr>
        <p:blipFill>
          <a:blip r:embed="rId3" cstate="print">
            <a:lum bright="-26000"/>
            <a:grayscl/>
          </a:blip>
          <a:srcRect/>
          <a:stretch>
            <a:fillRect/>
          </a:stretch>
        </p:blipFill>
        <p:spPr bwMode="auto">
          <a:xfrm>
            <a:off x="1763688" y="908720"/>
            <a:ext cx="840825" cy="17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Picture 53" descr="BD00002_"/>
          <p:cNvPicPr>
            <a:picLocks noChangeAspect="1" noChangeArrowheads="1"/>
          </p:cNvPicPr>
          <p:nvPr/>
        </p:nvPicPr>
        <p:blipFill>
          <a:blip r:embed="rId3" cstate="print">
            <a:lum bright="-26000"/>
            <a:grayscl/>
          </a:blip>
          <a:srcRect/>
          <a:stretch>
            <a:fillRect/>
          </a:stretch>
        </p:blipFill>
        <p:spPr bwMode="auto">
          <a:xfrm>
            <a:off x="0" y="764704"/>
            <a:ext cx="840825" cy="17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53" descr="BD00002_"/>
          <p:cNvPicPr>
            <a:picLocks noChangeAspect="1" noChangeArrowheads="1"/>
          </p:cNvPicPr>
          <p:nvPr/>
        </p:nvPicPr>
        <p:blipFill>
          <a:blip r:embed="rId3" cstate="print">
            <a:lum bright="-26000"/>
            <a:grayscl/>
          </a:blip>
          <a:srcRect/>
          <a:stretch>
            <a:fillRect/>
          </a:stretch>
        </p:blipFill>
        <p:spPr bwMode="auto">
          <a:xfrm>
            <a:off x="8303175" y="1556792"/>
            <a:ext cx="840825" cy="17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53" descr="BD00002_"/>
          <p:cNvPicPr>
            <a:picLocks noChangeAspect="1" noChangeArrowheads="1"/>
          </p:cNvPicPr>
          <p:nvPr/>
        </p:nvPicPr>
        <p:blipFill>
          <a:blip r:embed="rId3" cstate="print">
            <a:lum bright="-26000"/>
            <a:grayscl/>
          </a:blip>
          <a:srcRect/>
          <a:stretch>
            <a:fillRect/>
          </a:stretch>
        </p:blipFill>
        <p:spPr bwMode="auto">
          <a:xfrm>
            <a:off x="6372200" y="908720"/>
            <a:ext cx="840825" cy="17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6453188"/>
            <a:ext cx="5029200" cy="215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CH" sz="1000"/>
              <a:t>Jannan, 2008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3967" y="1543003"/>
            <a:ext cx="9644242" cy="4823770"/>
            <a:chOff x="1089" y="1624"/>
            <a:chExt cx="4393" cy="209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79" y="2372"/>
              <a:ext cx="152" cy="373"/>
              <a:chOff x="2079" y="2372"/>
              <a:chExt cx="152" cy="373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flipH="1">
                <a:off x="2079" y="2372"/>
                <a:ext cx="152" cy="373"/>
                <a:chOff x="6097" y="6817"/>
                <a:chExt cx="2302" cy="5940"/>
              </a:xfrm>
            </p:grpSpPr>
            <p:sp>
              <p:nvSpPr>
                <p:cNvPr id="12590" name="Rectangle 8"/>
                <p:cNvSpPr>
                  <a:spLocks noChangeArrowheads="1"/>
                </p:cNvSpPr>
                <p:nvPr/>
              </p:nvSpPr>
              <p:spPr bwMode="auto">
                <a:xfrm>
                  <a:off x="7133" y="7954"/>
                  <a:ext cx="244" cy="185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6097" y="6817"/>
                  <a:ext cx="2302" cy="5940"/>
                  <a:chOff x="2359" y="6789"/>
                  <a:chExt cx="2245" cy="5788"/>
                </a:xfrm>
              </p:grpSpPr>
              <p:sp>
                <p:nvSpPr>
                  <p:cNvPr id="12595" name="Rectangle 10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96" name="Rectangle 11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97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98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9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60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592" name="Oval 16"/>
                <p:cNvSpPr>
                  <a:spLocks noChangeArrowheads="1"/>
                </p:cNvSpPr>
                <p:nvPr/>
              </p:nvSpPr>
              <p:spPr bwMode="auto">
                <a:xfrm>
                  <a:off x="6977" y="7215"/>
                  <a:ext cx="70" cy="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93" name="Oval 17"/>
                <p:cNvSpPr>
                  <a:spLocks noChangeArrowheads="1"/>
                </p:cNvSpPr>
                <p:nvPr/>
              </p:nvSpPr>
              <p:spPr bwMode="auto">
                <a:xfrm>
                  <a:off x="7346" y="7215"/>
                  <a:ext cx="70" cy="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94" name="Rectangle 18"/>
                <p:cNvSpPr>
                  <a:spLocks noChangeArrowheads="1"/>
                </p:cNvSpPr>
                <p:nvPr/>
              </p:nvSpPr>
              <p:spPr bwMode="auto">
                <a:xfrm>
                  <a:off x="6538" y="10358"/>
                  <a:ext cx="1476" cy="36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12589" name="Freeform 19"/>
              <p:cNvSpPr>
                <a:spLocks/>
              </p:cNvSpPr>
              <p:nvPr/>
            </p:nvSpPr>
            <p:spPr bwMode="auto">
              <a:xfrm flipH="1">
                <a:off x="2136" y="2423"/>
                <a:ext cx="28" cy="6"/>
              </a:xfrm>
              <a:custGeom>
                <a:avLst/>
                <a:gdLst>
                  <a:gd name="T0" fmla="*/ 0 w 419"/>
                  <a:gd name="T1" fmla="*/ 0 h 82"/>
                  <a:gd name="T2" fmla="*/ 28 w 419"/>
                  <a:gd name="T3" fmla="*/ 6 h 8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9" h="82">
                    <a:moveTo>
                      <a:pt x="0" y="0"/>
                    </a:moveTo>
                    <a:lnTo>
                      <a:pt x="419" y="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184" y="2471"/>
              <a:ext cx="152" cy="373"/>
              <a:chOff x="2184" y="2471"/>
              <a:chExt cx="152" cy="373"/>
            </a:xfrm>
          </p:grpSpPr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 flipH="1">
                <a:off x="2184" y="2471"/>
                <a:ext cx="152" cy="373"/>
                <a:chOff x="6097" y="6817"/>
                <a:chExt cx="2302" cy="5940"/>
              </a:xfrm>
            </p:grpSpPr>
            <p:sp>
              <p:nvSpPr>
                <p:cNvPr id="12577" name="Rectangle 22"/>
                <p:cNvSpPr>
                  <a:spLocks noChangeArrowheads="1"/>
                </p:cNvSpPr>
                <p:nvPr/>
              </p:nvSpPr>
              <p:spPr bwMode="auto">
                <a:xfrm>
                  <a:off x="7133" y="7954"/>
                  <a:ext cx="244" cy="185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8" name="Group 23"/>
                <p:cNvGrpSpPr>
                  <a:grpSpLocks/>
                </p:cNvGrpSpPr>
                <p:nvPr/>
              </p:nvGrpSpPr>
              <p:grpSpPr bwMode="auto">
                <a:xfrm>
                  <a:off x="6097" y="6817"/>
                  <a:ext cx="2302" cy="5940"/>
                  <a:chOff x="2359" y="6789"/>
                  <a:chExt cx="2245" cy="5788"/>
                </a:xfrm>
              </p:grpSpPr>
              <p:sp>
                <p:nvSpPr>
                  <p:cNvPr id="12582" name="Rectangle 24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83" name="Rectangle 25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84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8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8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579" name="Oval 30"/>
                <p:cNvSpPr>
                  <a:spLocks noChangeArrowheads="1"/>
                </p:cNvSpPr>
                <p:nvPr/>
              </p:nvSpPr>
              <p:spPr bwMode="auto">
                <a:xfrm>
                  <a:off x="6977" y="7215"/>
                  <a:ext cx="70" cy="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80" name="Oval 31"/>
                <p:cNvSpPr>
                  <a:spLocks noChangeArrowheads="1"/>
                </p:cNvSpPr>
                <p:nvPr/>
              </p:nvSpPr>
              <p:spPr bwMode="auto">
                <a:xfrm>
                  <a:off x="7346" y="7215"/>
                  <a:ext cx="70" cy="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81" name="Rectangle 32"/>
                <p:cNvSpPr>
                  <a:spLocks noChangeArrowheads="1"/>
                </p:cNvSpPr>
                <p:nvPr/>
              </p:nvSpPr>
              <p:spPr bwMode="auto">
                <a:xfrm>
                  <a:off x="6538" y="10358"/>
                  <a:ext cx="1476" cy="36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12576" name="Freeform 33"/>
              <p:cNvSpPr>
                <a:spLocks/>
              </p:cNvSpPr>
              <p:nvPr/>
            </p:nvSpPr>
            <p:spPr bwMode="auto">
              <a:xfrm flipH="1">
                <a:off x="2241" y="2522"/>
                <a:ext cx="28" cy="6"/>
              </a:xfrm>
              <a:custGeom>
                <a:avLst/>
                <a:gdLst>
                  <a:gd name="T0" fmla="*/ 0 w 419"/>
                  <a:gd name="T1" fmla="*/ 0 h 82"/>
                  <a:gd name="T2" fmla="*/ 28 w 419"/>
                  <a:gd name="T3" fmla="*/ 6 h 8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9" h="82">
                    <a:moveTo>
                      <a:pt x="0" y="0"/>
                    </a:moveTo>
                    <a:lnTo>
                      <a:pt x="419" y="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2394" y="2372"/>
              <a:ext cx="153" cy="373"/>
              <a:chOff x="2394" y="2372"/>
              <a:chExt cx="153" cy="373"/>
            </a:xfrm>
          </p:grpSpPr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 flipH="1">
                <a:off x="2394" y="2372"/>
                <a:ext cx="153" cy="373"/>
                <a:chOff x="6097" y="6817"/>
                <a:chExt cx="2302" cy="5940"/>
              </a:xfrm>
            </p:grpSpPr>
            <p:sp>
              <p:nvSpPr>
                <p:cNvPr id="12564" name="Rectangle 36"/>
                <p:cNvSpPr>
                  <a:spLocks noChangeArrowheads="1"/>
                </p:cNvSpPr>
                <p:nvPr/>
              </p:nvSpPr>
              <p:spPr bwMode="auto">
                <a:xfrm>
                  <a:off x="7133" y="7954"/>
                  <a:ext cx="244" cy="185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1" name="Group 37"/>
                <p:cNvGrpSpPr>
                  <a:grpSpLocks/>
                </p:cNvGrpSpPr>
                <p:nvPr/>
              </p:nvGrpSpPr>
              <p:grpSpPr bwMode="auto">
                <a:xfrm>
                  <a:off x="6097" y="6817"/>
                  <a:ext cx="2302" cy="5940"/>
                  <a:chOff x="2359" y="6789"/>
                  <a:chExt cx="2245" cy="5788"/>
                </a:xfrm>
              </p:grpSpPr>
              <p:sp>
                <p:nvSpPr>
                  <p:cNvPr id="12569" name="Rectangle 38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70" name="Rectangle 39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71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72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7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7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566" name="Oval 44"/>
                <p:cNvSpPr>
                  <a:spLocks noChangeArrowheads="1"/>
                </p:cNvSpPr>
                <p:nvPr/>
              </p:nvSpPr>
              <p:spPr bwMode="auto">
                <a:xfrm>
                  <a:off x="6977" y="7215"/>
                  <a:ext cx="70" cy="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67" name="Oval 45"/>
                <p:cNvSpPr>
                  <a:spLocks noChangeArrowheads="1"/>
                </p:cNvSpPr>
                <p:nvPr/>
              </p:nvSpPr>
              <p:spPr bwMode="auto">
                <a:xfrm>
                  <a:off x="7346" y="7215"/>
                  <a:ext cx="70" cy="7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68" name="Rectangle 46"/>
                <p:cNvSpPr>
                  <a:spLocks noChangeArrowheads="1"/>
                </p:cNvSpPr>
                <p:nvPr/>
              </p:nvSpPr>
              <p:spPr bwMode="auto">
                <a:xfrm>
                  <a:off x="6538" y="10358"/>
                  <a:ext cx="1476" cy="36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12563" name="Freeform 47"/>
              <p:cNvSpPr>
                <a:spLocks/>
              </p:cNvSpPr>
              <p:nvPr/>
            </p:nvSpPr>
            <p:spPr bwMode="auto">
              <a:xfrm flipH="1">
                <a:off x="2451" y="2423"/>
                <a:ext cx="28" cy="6"/>
              </a:xfrm>
              <a:custGeom>
                <a:avLst/>
                <a:gdLst>
                  <a:gd name="T0" fmla="*/ 0 w 419"/>
                  <a:gd name="T1" fmla="*/ 0 h 82"/>
                  <a:gd name="T2" fmla="*/ 28 w 419"/>
                  <a:gd name="T3" fmla="*/ 6 h 8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9" h="82">
                    <a:moveTo>
                      <a:pt x="0" y="0"/>
                    </a:moveTo>
                    <a:lnTo>
                      <a:pt x="419" y="8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1089" y="1624"/>
              <a:ext cx="4393" cy="2099"/>
              <a:chOff x="1089" y="1624"/>
              <a:chExt cx="4393" cy="2099"/>
            </a:xfrm>
          </p:grpSpPr>
          <p:sp>
            <p:nvSpPr>
              <p:cNvPr id="12297" name="Text Box 49"/>
              <p:cNvSpPr txBox="1">
                <a:spLocks noChangeArrowheads="1"/>
              </p:cNvSpPr>
              <p:nvPr/>
            </p:nvSpPr>
            <p:spPr bwMode="auto">
              <a:xfrm>
                <a:off x="4074" y="2946"/>
                <a:ext cx="1408" cy="2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r>
                  <a:rPr lang="de-DE" sz="1800" dirty="0"/>
                  <a:t>Restliche Schüler</a:t>
                </a:r>
              </a:p>
            </p:txBody>
          </p:sp>
          <p:sp>
            <p:nvSpPr>
              <p:cNvPr id="12298" name="Text Box 50"/>
              <p:cNvSpPr txBox="1">
                <a:spLocks noChangeArrowheads="1"/>
              </p:cNvSpPr>
              <p:nvPr/>
            </p:nvSpPr>
            <p:spPr bwMode="auto">
              <a:xfrm>
                <a:off x="1089" y="2163"/>
                <a:ext cx="416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r>
                  <a:rPr lang="de-DE" sz="1800" dirty="0"/>
                  <a:t>Opfer</a:t>
                </a:r>
              </a:p>
            </p:txBody>
          </p:sp>
          <p:sp>
            <p:nvSpPr>
              <p:cNvPr id="12299" name="Text Box 51"/>
              <p:cNvSpPr txBox="1">
                <a:spLocks noChangeArrowheads="1"/>
              </p:cNvSpPr>
              <p:nvPr/>
            </p:nvSpPr>
            <p:spPr bwMode="auto">
              <a:xfrm>
                <a:off x="2040" y="2006"/>
                <a:ext cx="565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r>
                  <a:rPr lang="de-DE" sz="1800" dirty="0"/>
                  <a:t>Mobber</a:t>
                </a:r>
              </a:p>
            </p:txBody>
          </p:sp>
          <p:sp>
            <p:nvSpPr>
              <p:cNvPr id="12300" name="Text Box 52"/>
              <p:cNvSpPr txBox="1">
                <a:spLocks noChangeArrowheads="1"/>
              </p:cNvSpPr>
              <p:nvPr/>
            </p:nvSpPr>
            <p:spPr bwMode="auto">
              <a:xfrm>
                <a:off x="2335" y="2758"/>
                <a:ext cx="596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r>
                  <a:rPr lang="de-DE" sz="1800" dirty="0"/>
                  <a:t>Mitläufer</a:t>
                </a:r>
              </a:p>
            </p:txBody>
          </p:sp>
          <p:pic>
            <p:nvPicPr>
              <p:cNvPr id="12301" name="Picture 53" descr="BD00002_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26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3001" y="2820"/>
                <a:ext cx="383" cy="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02" name="Text Box 54"/>
              <p:cNvSpPr txBox="1">
                <a:spLocks noChangeArrowheads="1"/>
              </p:cNvSpPr>
              <p:nvPr/>
            </p:nvSpPr>
            <p:spPr bwMode="auto">
              <a:xfrm>
                <a:off x="3057" y="3573"/>
                <a:ext cx="528" cy="1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1600" dirty="0"/>
                  <a:t>Lehrkraft</a:t>
                </a:r>
              </a:p>
            </p:txBody>
          </p:sp>
          <p:sp>
            <p:nvSpPr>
              <p:cNvPr id="12303" name="Line 55"/>
              <p:cNvSpPr>
                <a:spLocks noChangeShapeType="1"/>
              </p:cNvSpPr>
              <p:nvPr/>
            </p:nvSpPr>
            <p:spPr bwMode="auto">
              <a:xfrm flipH="1">
                <a:off x="1417" y="1809"/>
                <a:ext cx="516" cy="1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04" name="Line 56"/>
              <p:cNvSpPr>
                <a:spLocks noChangeShapeType="1"/>
              </p:cNvSpPr>
              <p:nvPr/>
            </p:nvSpPr>
            <p:spPr bwMode="auto">
              <a:xfrm flipH="1" flipV="1">
                <a:off x="1561" y="2168"/>
                <a:ext cx="413" cy="3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05" name="Line 57"/>
              <p:cNvSpPr>
                <a:spLocks noChangeShapeType="1"/>
              </p:cNvSpPr>
              <p:nvPr/>
            </p:nvSpPr>
            <p:spPr bwMode="auto">
              <a:xfrm flipH="1" flipV="1">
                <a:off x="2565" y="1943"/>
                <a:ext cx="8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sm" len="med"/>
                <a:tailEnd type="triangle" w="sm" len="med"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06" name="Line 58"/>
              <p:cNvSpPr>
                <a:spLocks noChangeShapeType="1"/>
              </p:cNvSpPr>
              <p:nvPr/>
            </p:nvSpPr>
            <p:spPr bwMode="auto">
              <a:xfrm rot="10800000" flipV="1">
                <a:off x="3488" y="2789"/>
                <a:ext cx="356" cy="3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sm" len="med"/>
                <a:tailEnd type="triangle" w="sm" len="med"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07" name="Line 59"/>
              <p:cNvSpPr>
                <a:spLocks noChangeShapeType="1"/>
              </p:cNvSpPr>
              <p:nvPr/>
            </p:nvSpPr>
            <p:spPr bwMode="auto">
              <a:xfrm rot="16200000" flipV="1">
                <a:off x="2604" y="2907"/>
                <a:ext cx="282" cy="3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sm" len="med"/>
                <a:tailEnd type="triangle" w="sm" len="med"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08" name="Line 60"/>
              <p:cNvSpPr>
                <a:spLocks noChangeShapeType="1"/>
              </p:cNvSpPr>
              <p:nvPr/>
            </p:nvSpPr>
            <p:spPr bwMode="auto">
              <a:xfrm rot="16200000" flipV="1">
                <a:off x="1592" y="2049"/>
                <a:ext cx="1159" cy="15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sm" len="med"/>
                <a:tailEnd type="triangle" w="sm" len="med"/>
              </a:ln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13" name="Group 61"/>
              <p:cNvGrpSpPr>
                <a:grpSpLocks/>
              </p:cNvGrpSpPr>
              <p:nvPr/>
            </p:nvGrpSpPr>
            <p:grpSpPr bwMode="auto">
              <a:xfrm>
                <a:off x="1135" y="1774"/>
                <a:ext cx="156" cy="383"/>
                <a:chOff x="1598" y="8615"/>
                <a:chExt cx="917" cy="2367"/>
              </a:xfrm>
            </p:grpSpPr>
            <p:sp>
              <p:nvSpPr>
                <p:cNvPr id="12550" name="Rectangle 62"/>
                <p:cNvSpPr>
                  <a:spLocks noChangeArrowheads="1"/>
                </p:cNvSpPr>
                <p:nvPr/>
              </p:nvSpPr>
              <p:spPr bwMode="auto">
                <a:xfrm>
                  <a:off x="2011" y="9068"/>
                  <a:ext cx="97" cy="7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4" name="Group 63"/>
                <p:cNvGrpSpPr>
                  <a:grpSpLocks/>
                </p:cNvGrpSpPr>
                <p:nvPr/>
              </p:nvGrpSpPr>
              <p:grpSpPr bwMode="auto">
                <a:xfrm>
                  <a:off x="1598" y="8615"/>
                  <a:ext cx="917" cy="2367"/>
                  <a:chOff x="2359" y="6789"/>
                  <a:chExt cx="2245" cy="5788"/>
                </a:xfrm>
              </p:grpSpPr>
              <p:sp>
                <p:nvSpPr>
                  <p:cNvPr id="12556" name="Rectangle 64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57" name="Rectangle 65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58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59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60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61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552" name="Arc 70"/>
                <p:cNvSpPr>
                  <a:spLocks/>
                </p:cNvSpPr>
                <p:nvPr/>
              </p:nvSpPr>
              <p:spPr bwMode="auto">
                <a:xfrm rot="13446639" flipV="1">
                  <a:off x="1983" y="8904"/>
                  <a:ext cx="147" cy="147"/>
                </a:xfrm>
                <a:custGeom>
                  <a:avLst/>
                  <a:gdLst>
                    <a:gd name="T0" fmla="*/ 1 w 21600"/>
                    <a:gd name="T1" fmla="*/ 0 h 21600"/>
                    <a:gd name="T2" fmla="*/ 147 w 21600"/>
                    <a:gd name="T3" fmla="*/ 147 h 21600"/>
                    <a:gd name="T4" fmla="*/ 0 w 21600"/>
                    <a:gd name="T5" fmla="*/ 147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53" name="Oval 71"/>
                <p:cNvSpPr>
                  <a:spLocks noChangeArrowheads="1"/>
                </p:cNvSpPr>
                <p:nvPr/>
              </p:nvSpPr>
              <p:spPr bwMode="auto">
                <a:xfrm>
                  <a:off x="1948" y="8774"/>
                  <a:ext cx="57" cy="2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54" name="Oval 72"/>
                <p:cNvSpPr>
                  <a:spLocks noChangeArrowheads="1"/>
                </p:cNvSpPr>
                <p:nvPr/>
              </p:nvSpPr>
              <p:spPr bwMode="auto">
                <a:xfrm>
                  <a:off x="2096" y="8774"/>
                  <a:ext cx="57" cy="2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55" name="Rectangle 73"/>
                <p:cNvSpPr>
                  <a:spLocks noChangeArrowheads="1"/>
                </p:cNvSpPr>
                <p:nvPr/>
              </p:nvSpPr>
              <p:spPr bwMode="auto">
                <a:xfrm>
                  <a:off x="1774" y="10026"/>
                  <a:ext cx="588" cy="1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15" name="Group 74"/>
              <p:cNvGrpSpPr>
                <a:grpSpLocks/>
              </p:cNvGrpSpPr>
              <p:nvPr/>
            </p:nvGrpSpPr>
            <p:grpSpPr bwMode="auto">
              <a:xfrm>
                <a:off x="2001" y="1624"/>
                <a:ext cx="147" cy="374"/>
                <a:chOff x="3937" y="6817"/>
                <a:chExt cx="2903" cy="7740"/>
              </a:xfrm>
            </p:grpSpPr>
            <p:grpSp>
              <p:nvGrpSpPr>
                <p:cNvPr id="16" name="Group 75"/>
                <p:cNvGrpSpPr>
                  <a:grpSpLocks/>
                </p:cNvGrpSpPr>
                <p:nvPr/>
              </p:nvGrpSpPr>
              <p:grpSpPr bwMode="auto">
                <a:xfrm>
                  <a:off x="3937" y="6817"/>
                  <a:ext cx="2903" cy="7740"/>
                  <a:chOff x="3937" y="6817"/>
                  <a:chExt cx="2903" cy="7740"/>
                </a:xfrm>
              </p:grpSpPr>
              <p:sp>
                <p:nvSpPr>
                  <p:cNvPr id="1253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5243" y="8299"/>
                    <a:ext cx="308" cy="240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grpSp>
                <p:nvGrpSpPr>
                  <p:cNvPr id="1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937" y="6817"/>
                    <a:ext cx="2903" cy="7740"/>
                    <a:chOff x="2359" y="6789"/>
                    <a:chExt cx="2245" cy="5788"/>
                  </a:xfrm>
                </p:grpSpPr>
                <p:sp>
                  <p:nvSpPr>
                    <p:cNvPr id="12544" name="Rectangle 78"/>
                    <p:cNvSpPr>
                      <a:spLocks noChangeArrowheads="1"/>
                    </p:cNvSpPr>
                    <p:nvPr/>
                  </p:nvSpPr>
                  <p:spPr bwMode="auto">
                    <a:xfrm rot="1231598">
                      <a:off x="2359" y="8116"/>
                      <a:ext cx="399" cy="2298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12545" name="Rectangle 79"/>
                    <p:cNvSpPr>
                      <a:spLocks noChangeArrowheads="1"/>
                    </p:cNvSpPr>
                    <p:nvPr/>
                  </p:nvSpPr>
                  <p:spPr bwMode="auto">
                    <a:xfrm rot="20368402" flipH="1">
                      <a:off x="4205" y="8074"/>
                      <a:ext cx="399" cy="2298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12546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05" y="6789"/>
                      <a:ext cx="1149" cy="114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12547" name="AutoShap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7" y="8027"/>
                      <a:ext cx="1558" cy="239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12548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1" y="10280"/>
                      <a:ext cx="575" cy="22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12549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6" y="10280"/>
                      <a:ext cx="574" cy="22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</p:grpSp>
              <p:sp>
                <p:nvSpPr>
                  <p:cNvPr id="12540" name="Arc 84"/>
                  <p:cNvSpPr>
                    <a:spLocks/>
                  </p:cNvSpPr>
                  <p:nvPr/>
                </p:nvSpPr>
                <p:spPr bwMode="auto">
                  <a:xfrm rot="13446639" flipV="1">
                    <a:off x="5155" y="7761"/>
                    <a:ext cx="466" cy="482"/>
                  </a:xfrm>
                  <a:custGeom>
                    <a:avLst/>
                    <a:gdLst>
                      <a:gd name="T0" fmla="*/ 2 w 21600"/>
                      <a:gd name="T1" fmla="*/ 0 h 21600"/>
                      <a:gd name="T2" fmla="*/ 466 w 21600"/>
                      <a:gd name="T3" fmla="*/ 482 h 21600"/>
                      <a:gd name="T4" fmla="*/ 0 w 21600"/>
                      <a:gd name="T5" fmla="*/ 482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75" y="0"/>
                        </a:moveTo>
                        <a:cubicBezTo>
                          <a:pt x="11975" y="42"/>
                          <a:pt x="21600" y="9700"/>
                          <a:pt x="21600" y="21600"/>
                        </a:cubicBezTo>
                      </a:path>
                      <a:path w="21600" h="21600" stroke="0" extrusionOk="0">
                        <a:moveTo>
                          <a:pt x="75" y="0"/>
                        </a:moveTo>
                        <a:cubicBezTo>
                          <a:pt x="11975" y="42"/>
                          <a:pt x="21600" y="970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41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5046" y="7336"/>
                    <a:ext cx="88" cy="9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42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7336"/>
                    <a:ext cx="88" cy="9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43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4493" y="11431"/>
                    <a:ext cx="1862" cy="481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536" name="Line 88"/>
                <p:cNvSpPr>
                  <a:spLocks noChangeShapeType="1"/>
                </p:cNvSpPr>
                <p:nvPr/>
              </p:nvSpPr>
              <p:spPr bwMode="auto">
                <a:xfrm rot="-813375">
                  <a:off x="5073" y="7177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37" name="Line 89"/>
                <p:cNvSpPr>
                  <a:spLocks noChangeShapeType="1"/>
                </p:cNvSpPr>
                <p:nvPr/>
              </p:nvSpPr>
              <p:spPr bwMode="auto">
                <a:xfrm rot="813375" flipH="1">
                  <a:off x="5439" y="7205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18" name="Group 90"/>
              <p:cNvGrpSpPr>
                <a:grpSpLocks/>
              </p:cNvGrpSpPr>
              <p:nvPr/>
            </p:nvGrpSpPr>
            <p:grpSpPr bwMode="auto">
              <a:xfrm>
                <a:off x="2237" y="1624"/>
                <a:ext cx="147" cy="374"/>
                <a:chOff x="3937" y="6817"/>
                <a:chExt cx="2903" cy="7740"/>
              </a:xfrm>
            </p:grpSpPr>
            <p:grpSp>
              <p:nvGrpSpPr>
                <p:cNvPr id="19" name="Group 91"/>
                <p:cNvGrpSpPr>
                  <a:grpSpLocks/>
                </p:cNvGrpSpPr>
                <p:nvPr/>
              </p:nvGrpSpPr>
              <p:grpSpPr bwMode="auto">
                <a:xfrm>
                  <a:off x="3937" y="6817"/>
                  <a:ext cx="2903" cy="7740"/>
                  <a:chOff x="3937" y="6817"/>
                  <a:chExt cx="2903" cy="7740"/>
                </a:xfrm>
              </p:grpSpPr>
              <p:sp>
                <p:nvSpPr>
                  <p:cNvPr id="12523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243" y="8299"/>
                    <a:ext cx="308" cy="240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grpSp>
                <p:nvGrpSpPr>
                  <p:cNvPr id="20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3937" y="6817"/>
                    <a:ext cx="2903" cy="7740"/>
                    <a:chOff x="2359" y="6789"/>
                    <a:chExt cx="2245" cy="5788"/>
                  </a:xfrm>
                </p:grpSpPr>
                <p:sp>
                  <p:nvSpPr>
                    <p:cNvPr id="12529" name="Rectangle 94"/>
                    <p:cNvSpPr>
                      <a:spLocks noChangeArrowheads="1"/>
                    </p:cNvSpPr>
                    <p:nvPr/>
                  </p:nvSpPr>
                  <p:spPr bwMode="auto">
                    <a:xfrm rot="1231598">
                      <a:off x="2359" y="8116"/>
                      <a:ext cx="399" cy="2298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12530" name="Rectangle 95"/>
                    <p:cNvSpPr>
                      <a:spLocks noChangeArrowheads="1"/>
                    </p:cNvSpPr>
                    <p:nvPr/>
                  </p:nvSpPr>
                  <p:spPr bwMode="auto">
                    <a:xfrm rot="20368402" flipH="1">
                      <a:off x="4205" y="8074"/>
                      <a:ext cx="399" cy="2298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12531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05" y="6789"/>
                      <a:ext cx="1149" cy="114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12532" name="AutoShap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17" y="8027"/>
                      <a:ext cx="1558" cy="239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12533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1" y="10280"/>
                      <a:ext cx="575" cy="22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12534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6" y="10280"/>
                      <a:ext cx="574" cy="22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</p:grpSp>
              <p:sp>
                <p:nvSpPr>
                  <p:cNvPr id="12525" name="Arc 100"/>
                  <p:cNvSpPr>
                    <a:spLocks/>
                  </p:cNvSpPr>
                  <p:nvPr/>
                </p:nvSpPr>
                <p:spPr bwMode="auto">
                  <a:xfrm rot="13446639" flipV="1">
                    <a:off x="5155" y="7761"/>
                    <a:ext cx="466" cy="482"/>
                  </a:xfrm>
                  <a:custGeom>
                    <a:avLst/>
                    <a:gdLst>
                      <a:gd name="T0" fmla="*/ 2 w 21600"/>
                      <a:gd name="T1" fmla="*/ 0 h 21600"/>
                      <a:gd name="T2" fmla="*/ 466 w 21600"/>
                      <a:gd name="T3" fmla="*/ 482 h 21600"/>
                      <a:gd name="T4" fmla="*/ 0 w 21600"/>
                      <a:gd name="T5" fmla="*/ 482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75" y="0"/>
                        </a:moveTo>
                        <a:cubicBezTo>
                          <a:pt x="11975" y="42"/>
                          <a:pt x="21600" y="9700"/>
                          <a:pt x="21600" y="21600"/>
                        </a:cubicBezTo>
                      </a:path>
                      <a:path w="21600" h="21600" stroke="0" extrusionOk="0">
                        <a:moveTo>
                          <a:pt x="75" y="0"/>
                        </a:moveTo>
                        <a:cubicBezTo>
                          <a:pt x="11975" y="42"/>
                          <a:pt x="21600" y="970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26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5046" y="7336"/>
                    <a:ext cx="88" cy="9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27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5512" y="7336"/>
                    <a:ext cx="88" cy="9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28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4493" y="11431"/>
                    <a:ext cx="1862" cy="481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521" name="Line 104"/>
                <p:cNvSpPr>
                  <a:spLocks noChangeShapeType="1"/>
                </p:cNvSpPr>
                <p:nvPr/>
              </p:nvSpPr>
              <p:spPr bwMode="auto">
                <a:xfrm rot="-813375">
                  <a:off x="5073" y="7177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22" name="Line 105"/>
                <p:cNvSpPr>
                  <a:spLocks noChangeShapeType="1"/>
                </p:cNvSpPr>
                <p:nvPr/>
              </p:nvSpPr>
              <p:spPr bwMode="auto">
                <a:xfrm rot="813375" flipH="1">
                  <a:off x="5439" y="7205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21" name="Group 106"/>
              <p:cNvGrpSpPr>
                <a:grpSpLocks/>
              </p:cNvGrpSpPr>
              <p:nvPr/>
            </p:nvGrpSpPr>
            <p:grpSpPr bwMode="auto">
              <a:xfrm>
                <a:off x="3575" y="1774"/>
                <a:ext cx="152" cy="373"/>
                <a:chOff x="8999" y="6817"/>
                <a:chExt cx="1256" cy="3241"/>
              </a:xfrm>
            </p:grpSpPr>
            <p:sp>
              <p:nvSpPr>
                <p:cNvPr id="12508" name="Rectangle 107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22" name="Group 108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514" name="Rectangle 109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15" name="Rectangle 110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16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17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18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19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510" name="Arc 115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11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12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13" name="Rectangle 118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23" name="Group 119"/>
              <p:cNvGrpSpPr>
                <a:grpSpLocks/>
              </p:cNvGrpSpPr>
              <p:nvPr/>
            </p:nvGrpSpPr>
            <p:grpSpPr bwMode="auto">
              <a:xfrm>
                <a:off x="3417" y="2222"/>
                <a:ext cx="154" cy="374"/>
                <a:chOff x="8999" y="6817"/>
                <a:chExt cx="1256" cy="3241"/>
              </a:xfrm>
            </p:grpSpPr>
            <p:sp>
              <p:nvSpPr>
                <p:cNvPr id="12496" name="Rectangle 120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24" name="Group 121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502" name="Rectangle 122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03" name="Rectangle 123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04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05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06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507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498" name="Arc 128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99" name="Oval 129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00" name="Oval 130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501" name="Rectangle 131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25" name="Group 132"/>
              <p:cNvGrpSpPr>
                <a:grpSpLocks/>
              </p:cNvGrpSpPr>
              <p:nvPr/>
            </p:nvGrpSpPr>
            <p:grpSpPr bwMode="auto">
              <a:xfrm>
                <a:off x="3654" y="2222"/>
                <a:ext cx="152" cy="374"/>
                <a:chOff x="8999" y="6817"/>
                <a:chExt cx="1256" cy="3241"/>
              </a:xfrm>
            </p:grpSpPr>
            <p:sp>
              <p:nvSpPr>
                <p:cNvPr id="12484" name="Rectangle 133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26" name="Group 134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490" name="Rectangle 135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91" name="Rectangle 136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92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93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94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95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486" name="Arc 141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87" name="Oval 142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88" name="Oval 143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89" name="Rectangle 144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27" name="Group 145"/>
              <p:cNvGrpSpPr>
                <a:grpSpLocks/>
              </p:cNvGrpSpPr>
              <p:nvPr/>
            </p:nvGrpSpPr>
            <p:grpSpPr bwMode="auto">
              <a:xfrm>
                <a:off x="3811" y="1849"/>
                <a:ext cx="153" cy="373"/>
                <a:chOff x="8999" y="6817"/>
                <a:chExt cx="1256" cy="3241"/>
              </a:xfrm>
            </p:grpSpPr>
            <p:sp>
              <p:nvSpPr>
                <p:cNvPr id="12472" name="Rectangle 146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28" name="Group 147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478" name="Rectangle 148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79" name="Rectangle 149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80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81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82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83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474" name="Arc 154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75" name="Oval 155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76" name="Oval 156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77" name="Rectangle 157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29" name="Group 158"/>
              <p:cNvGrpSpPr>
                <a:grpSpLocks/>
              </p:cNvGrpSpPr>
              <p:nvPr/>
            </p:nvGrpSpPr>
            <p:grpSpPr bwMode="auto">
              <a:xfrm>
                <a:off x="3890" y="2297"/>
                <a:ext cx="153" cy="373"/>
                <a:chOff x="8999" y="6817"/>
                <a:chExt cx="1256" cy="3241"/>
              </a:xfrm>
            </p:grpSpPr>
            <p:sp>
              <p:nvSpPr>
                <p:cNvPr id="12460" name="Rectangle 159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30" name="Group 160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466" name="Rectangle 161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67" name="Rectangle 162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68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69" name="AutoShape 164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70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71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462" name="Arc 167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63" name="Oval 168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64" name="Oval 169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65" name="Rectangle 170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31" name="Group 171"/>
              <p:cNvGrpSpPr>
                <a:grpSpLocks/>
              </p:cNvGrpSpPr>
              <p:nvPr/>
            </p:nvGrpSpPr>
            <p:grpSpPr bwMode="auto">
              <a:xfrm>
                <a:off x="4047" y="2147"/>
                <a:ext cx="153" cy="374"/>
                <a:chOff x="8999" y="6817"/>
                <a:chExt cx="1256" cy="3241"/>
              </a:xfrm>
            </p:grpSpPr>
            <p:sp>
              <p:nvSpPr>
                <p:cNvPr id="12448" name="Rectangle 172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2520" name="Group 173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454" name="Rectangle 174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55" name="Rectangle 175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56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57" name="AutoShape 177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58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59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450" name="Arc 180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51" name="Oval 181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52" name="Oval 182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53" name="Rectangle 183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12524" name="Group 184"/>
              <p:cNvGrpSpPr>
                <a:grpSpLocks/>
              </p:cNvGrpSpPr>
              <p:nvPr/>
            </p:nvGrpSpPr>
            <p:grpSpPr bwMode="auto">
              <a:xfrm>
                <a:off x="4047" y="1774"/>
                <a:ext cx="153" cy="373"/>
                <a:chOff x="8999" y="6817"/>
                <a:chExt cx="1256" cy="3241"/>
              </a:xfrm>
            </p:grpSpPr>
            <p:sp>
              <p:nvSpPr>
                <p:cNvPr id="12436" name="Rectangle 185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2535" name="Group 186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442" name="Rectangle 187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43" name="Rectangle 188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44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45" name="AutoShape 190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46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47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438" name="Arc 193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39" name="Oval 194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40" name="Oval 195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41" name="Rectangle 196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12539" name="Group 197"/>
              <p:cNvGrpSpPr>
                <a:grpSpLocks/>
              </p:cNvGrpSpPr>
              <p:nvPr/>
            </p:nvGrpSpPr>
            <p:grpSpPr bwMode="auto">
              <a:xfrm>
                <a:off x="4283" y="1923"/>
                <a:ext cx="153" cy="374"/>
                <a:chOff x="8999" y="6817"/>
                <a:chExt cx="1256" cy="3241"/>
              </a:xfrm>
            </p:grpSpPr>
            <p:sp>
              <p:nvSpPr>
                <p:cNvPr id="12424" name="Rectangle 198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2551" name="Group 199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430" name="Rectangle 200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31" name="Rectangle 201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32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33" name="AutoShape 203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34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35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426" name="Arc 206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27" name="Oval 207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28" name="Oval 208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29" name="Rectangle 209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12562" name="Group 210"/>
              <p:cNvGrpSpPr>
                <a:grpSpLocks/>
              </p:cNvGrpSpPr>
              <p:nvPr/>
            </p:nvGrpSpPr>
            <p:grpSpPr bwMode="auto">
              <a:xfrm>
                <a:off x="4283" y="2297"/>
                <a:ext cx="153" cy="373"/>
                <a:chOff x="8999" y="6817"/>
                <a:chExt cx="1256" cy="3241"/>
              </a:xfrm>
            </p:grpSpPr>
            <p:sp>
              <p:nvSpPr>
                <p:cNvPr id="12412" name="Rectangle 211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2565" name="Group 212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418" name="Rectangle 213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19" name="Rectangle 214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20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21" name="AutoShape 216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22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23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414" name="Arc 219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15" name="Oval 220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16" name="Oval 221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17" name="Rectangle 222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12575" name="Group 223"/>
              <p:cNvGrpSpPr>
                <a:grpSpLocks/>
              </p:cNvGrpSpPr>
              <p:nvPr/>
            </p:nvGrpSpPr>
            <p:grpSpPr bwMode="auto">
              <a:xfrm>
                <a:off x="4599" y="1774"/>
                <a:ext cx="152" cy="373"/>
                <a:chOff x="8999" y="6817"/>
                <a:chExt cx="1256" cy="3241"/>
              </a:xfrm>
            </p:grpSpPr>
            <p:sp>
              <p:nvSpPr>
                <p:cNvPr id="12400" name="Rectangle 224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2578" name="Group 225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406" name="Rectangle 226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07" name="Rectangle 227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08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09" name="AutoShape 229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10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411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402" name="Arc 232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03" name="Oval 233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04" name="Oval 234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405" name="Rectangle 235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12588" name="Group 236"/>
              <p:cNvGrpSpPr>
                <a:grpSpLocks/>
              </p:cNvGrpSpPr>
              <p:nvPr/>
            </p:nvGrpSpPr>
            <p:grpSpPr bwMode="auto">
              <a:xfrm>
                <a:off x="4441" y="2147"/>
                <a:ext cx="153" cy="374"/>
                <a:chOff x="8999" y="6817"/>
                <a:chExt cx="1256" cy="3241"/>
              </a:xfrm>
            </p:grpSpPr>
            <p:sp>
              <p:nvSpPr>
                <p:cNvPr id="12388" name="Rectangle 237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2591" name="Group 238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394" name="Rectangle 239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95" name="Rectangle 240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96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97" name="AutoShape 242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98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99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390" name="Arc 245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91" name="Oval 246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92" name="Oval 247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93" name="Rectangle 248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12601" name="Group 249"/>
              <p:cNvGrpSpPr>
                <a:grpSpLocks/>
              </p:cNvGrpSpPr>
              <p:nvPr/>
            </p:nvGrpSpPr>
            <p:grpSpPr bwMode="auto">
              <a:xfrm>
                <a:off x="4677" y="2297"/>
                <a:ext cx="153" cy="373"/>
                <a:chOff x="8999" y="6817"/>
                <a:chExt cx="1256" cy="3241"/>
              </a:xfrm>
            </p:grpSpPr>
            <p:sp>
              <p:nvSpPr>
                <p:cNvPr id="12376" name="Rectangle 250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2602" name="Group 251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382" name="Rectangle 252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83" name="Rectangle 253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84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85" name="AutoShape 255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8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87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378" name="Arc 258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79" name="Oval 259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80" name="Oval 260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81" name="Rectangle 261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12603" name="Group 262"/>
              <p:cNvGrpSpPr>
                <a:grpSpLocks/>
              </p:cNvGrpSpPr>
              <p:nvPr/>
            </p:nvGrpSpPr>
            <p:grpSpPr bwMode="auto">
              <a:xfrm>
                <a:off x="4047" y="2596"/>
                <a:ext cx="153" cy="373"/>
                <a:chOff x="8999" y="6817"/>
                <a:chExt cx="1256" cy="3241"/>
              </a:xfrm>
            </p:grpSpPr>
            <p:sp>
              <p:nvSpPr>
                <p:cNvPr id="12364" name="Rectangle 263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2604" name="Group 264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370" name="Rectangle 265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71" name="Rectangle 266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72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73" name="AutoShape 268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74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75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366" name="Arc 271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67" name="Oval 272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68" name="Oval 273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69" name="Rectangle 274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12605" name="Group 275"/>
              <p:cNvGrpSpPr>
                <a:grpSpLocks/>
              </p:cNvGrpSpPr>
              <p:nvPr/>
            </p:nvGrpSpPr>
            <p:grpSpPr bwMode="auto">
              <a:xfrm>
                <a:off x="4834" y="2073"/>
                <a:ext cx="153" cy="373"/>
                <a:chOff x="8999" y="6817"/>
                <a:chExt cx="1256" cy="3241"/>
              </a:xfrm>
            </p:grpSpPr>
            <p:sp>
              <p:nvSpPr>
                <p:cNvPr id="12352" name="Rectangle 276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2606" name="Group 277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358" name="Rectangle 278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59" name="Rectangle 279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60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61" name="AutoShape 281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62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63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354" name="Arc 284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55" name="Oval 285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56" name="Oval 286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57" name="Rectangle 287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12607" name="Group 288"/>
              <p:cNvGrpSpPr>
                <a:grpSpLocks/>
              </p:cNvGrpSpPr>
              <p:nvPr/>
            </p:nvGrpSpPr>
            <p:grpSpPr bwMode="auto">
              <a:xfrm>
                <a:off x="4520" y="2596"/>
                <a:ext cx="152" cy="373"/>
                <a:chOff x="8999" y="6817"/>
                <a:chExt cx="1256" cy="3241"/>
              </a:xfrm>
            </p:grpSpPr>
            <p:sp>
              <p:nvSpPr>
                <p:cNvPr id="12340" name="Rectangle 289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2288" name="Group 290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346" name="Rectangle 291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47" name="Rectangle 292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48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49" name="AutoShape 294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50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51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342" name="Arc 297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43" name="Oval 298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44" name="Oval 299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45" name="Rectangle 300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12289" name="Group 301"/>
              <p:cNvGrpSpPr>
                <a:grpSpLocks/>
              </p:cNvGrpSpPr>
              <p:nvPr/>
            </p:nvGrpSpPr>
            <p:grpSpPr bwMode="auto">
              <a:xfrm>
                <a:off x="4755" y="2521"/>
                <a:ext cx="154" cy="374"/>
                <a:chOff x="8999" y="6817"/>
                <a:chExt cx="1256" cy="3241"/>
              </a:xfrm>
            </p:grpSpPr>
            <p:sp>
              <p:nvSpPr>
                <p:cNvPr id="12328" name="Rectangle 302"/>
                <p:cNvSpPr>
                  <a:spLocks noChangeArrowheads="1"/>
                </p:cNvSpPr>
                <p:nvPr/>
              </p:nvSpPr>
              <p:spPr bwMode="auto">
                <a:xfrm flipH="1">
                  <a:off x="9557" y="7437"/>
                  <a:ext cx="133" cy="10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grpSp>
              <p:nvGrpSpPr>
                <p:cNvPr id="12292" name="Group 303"/>
                <p:cNvGrpSpPr>
                  <a:grpSpLocks/>
                </p:cNvGrpSpPr>
                <p:nvPr/>
              </p:nvGrpSpPr>
              <p:grpSpPr bwMode="auto">
                <a:xfrm flipH="1">
                  <a:off x="8999" y="6817"/>
                  <a:ext cx="1256" cy="3241"/>
                  <a:chOff x="2359" y="6789"/>
                  <a:chExt cx="2245" cy="5788"/>
                </a:xfrm>
              </p:grpSpPr>
              <p:sp>
                <p:nvSpPr>
                  <p:cNvPr id="12334" name="Rectangle 304"/>
                  <p:cNvSpPr>
                    <a:spLocks noChangeArrowheads="1"/>
                  </p:cNvSpPr>
                  <p:nvPr/>
                </p:nvSpPr>
                <p:spPr bwMode="auto">
                  <a:xfrm rot="1231598">
                    <a:off x="2359" y="8116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35" name="Rectangle 305"/>
                  <p:cNvSpPr>
                    <a:spLocks noChangeArrowheads="1"/>
                  </p:cNvSpPr>
                  <p:nvPr/>
                </p:nvSpPr>
                <p:spPr bwMode="auto">
                  <a:xfrm rot="20368402" flipH="1">
                    <a:off x="4205" y="8074"/>
                    <a:ext cx="399" cy="2298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36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2905" y="6789"/>
                    <a:ext cx="1149" cy="1149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37" name="AutoShape 307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8027"/>
                    <a:ext cx="1558" cy="239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38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280"/>
                    <a:ext cx="575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12339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3666" y="10280"/>
                    <a:ext cx="574" cy="229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sp>
              <p:nvSpPr>
                <p:cNvPr id="12330" name="Arc 310"/>
                <p:cNvSpPr>
                  <a:spLocks/>
                </p:cNvSpPr>
                <p:nvPr/>
              </p:nvSpPr>
              <p:spPr bwMode="auto">
                <a:xfrm rot="13446639" flipH="1">
                  <a:off x="9527" y="7213"/>
                  <a:ext cx="201" cy="201"/>
                </a:xfrm>
                <a:custGeom>
                  <a:avLst/>
                  <a:gdLst>
                    <a:gd name="T0" fmla="*/ 1 w 21600"/>
                    <a:gd name="T1" fmla="*/ 0 h 21600"/>
                    <a:gd name="T2" fmla="*/ 201 w 21600"/>
                    <a:gd name="T3" fmla="*/ 201 h 21600"/>
                    <a:gd name="T4" fmla="*/ 0 w 21600"/>
                    <a:gd name="T5" fmla="*/ 201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</a:path>
                    <a:path w="21600" h="21600" stroke="0" extrusionOk="0">
                      <a:moveTo>
                        <a:pt x="75" y="0"/>
                      </a:moveTo>
                      <a:cubicBezTo>
                        <a:pt x="11975" y="42"/>
                        <a:pt x="21600" y="9700"/>
                        <a:pt x="21600" y="21600"/>
                      </a:cubicBezTo>
                      <a:lnTo>
                        <a:pt x="0" y="2160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31" name="Oval 311"/>
                <p:cNvSpPr>
                  <a:spLocks noChangeArrowheads="1"/>
                </p:cNvSpPr>
                <p:nvPr/>
              </p:nvSpPr>
              <p:spPr bwMode="auto">
                <a:xfrm flipH="1">
                  <a:off x="9737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32" name="Oval 312"/>
                <p:cNvSpPr>
                  <a:spLocks noChangeArrowheads="1"/>
                </p:cNvSpPr>
                <p:nvPr/>
              </p:nvSpPr>
              <p:spPr bwMode="auto">
                <a:xfrm flipH="1">
                  <a:off x="9535" y="7034"/>
                  <a:ext cx="57" cy="3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2333" name="Rectangle 313"/>
                <p:cNvSpPr>
                  <a:spLocks noChangeArrowheads="1"/>
                </p:cNvSpPr>
                <p:nvPr/>
              </p:nvSpPr>
              <p:spPr bwMode="auto">
                <a:xfrm flipH="1">
                  <a:off x="9209" y="8749"/>
                  <a:ext cx="805" cy="20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</p:grpSp>
      </p:grpSp>
      <p:pic>
        <p:nvPicPr>
          <p:cNvPr id="313" name="Grafik 3" descr="Logo_Brief_pur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317" name="Text Box 54"/>
          <p:cNvSpPr txBox="1">
            <a:spLocks noChangeArrowheads="1"/>
          </p:cNvSpPr>
          <p:nvPr/>
        </p:nvSpPr>
        <p:spPr bwMode="auto">
          <a:xfrm>
            <a:off x="8172400" y="1124744"/>
            <a:ext cx="648072" cy="3447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600" dirty="0"/>
              <a:t>Eltern</a:t>
            </a:r>
          </a:p>
        </p:txBody>
      </p:sp>
      <p:sp>
        <p:nvSpPr>
          <p:cNvPr id="321" name="Text Box 54"/>
          <p:cNvSpPr txBox="1">
            <a:spLocks noChangeArrowheads="1"/>
          </p:cNvSpPr>
          <p:nvPr/>
        </p:nvSpPr>
        <p:spPr bwMode="auto">
          <a:xfrm>
            <a:off x="1115616" y="1124744"/>
            <a:ext cx="648072" cy="3447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600" dirty="0"/>
              <a:t>Eltern</a:t>
            </a:r>
          </a:p>
        </p:txBody>
      </p:sp>
      <p:sp>
        <p:nvSpPr>
          <p:cNvPr id="12293" name="Datumsplatzhalter 12292">
            <a:extLst>
              <a:ext uri="{FF2B5EF4-FFF2-40B4-BE49-F238E27FC236}">
                <a16:creationId xmlns:a16="http://schemas.microsoft.com/office/drawing/2014/main" xmlns="" id="{132CD2C6-5CE7-459A-BE34-1ADA2AFC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294" name="Foliennummernplatzhalter 12293">
            <a:extLst>
              <a:ext uri="{FF2B5EF4-FFF2-40B4-BE49-F238E27FC236}">
                <a16:creationId xmlns:a16="http://schemas.microsoft.com/office/drawing/2014/main" xmlns="" id="{D87B0B76-7A7F-4499-A244-20BBC2F7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14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  <p:bldP spid="321" grpId="0" animBg="1"/>
      <p:bldP spid="3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>
                <a:latin typeface="Arial" pitchFamily="34" charset="0"/>
                <a:cs typeface="Arial" pitchFamily="34" charset="0"/>
              </a:rPr>
              <a:t>Passive Opfer </a:t>
            </a:r>
            <a:r>
              <a:rPr lang="de-DE" sz="3600" dirty="0">
                <a:latin typeface="Arial" pitchFamily="34" charset="0"/>
                <a:cs typeface="Arial" pitchFamily="34" charset="0"/>
              </a:rPr>
              <a:t>(Häufigster </a:t>
            </a:r>
            <a:r>
              <a:rPr lang="de-DE" sz="3600" dirty="0" err="1">
                <a:latin typeface="Arial" pitchFamily="34" charset="0"/>
                <a:cs typeface="Arial" pitchFamily="34" charset="0"/>
              </a:rPr>
              <a:t>Opfertyp</a:t>
            </a:r>
            <a:r>
              <a:rPr lang="de-DE" sz="3600" dirty="0">
                <a:latin typeface="Arial" pitchFamily="34" charset="0"/>
                <a:cs typeface="Arial" pitchFamily="34" charset="0"/>
              </a:rPr>
              <a:t>)</a:t>
            </a:r>
            <a:endParaRPr lang="de-CH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eher schwächer als der Durchschnitt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Tendenziell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sensibel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und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vorsichtig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Häufig mit schwachem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Selbstwertgefühl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, unsicher, ängstlich 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In der Klasse oft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still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 Einsam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Häufig Weinen / Rückzug als Reaktion auf Angriffe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MetaCondBook-Roman" pitchFamily="2" charset="0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65A13EB-49BA-468F-A93B-8A0E3E0A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1A344A06-E278-4475-B50C-C59BB878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15</a:t>
            </a:fld>
            <a:endParaRPr lang="de-CH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4000" dirty="0">
                <a:latin typeface="Arial" pitchFamily="34" charset="0"/>
                <a:cs typeface="Arial" pitchFamily="34" charset="0"/>
              </a:rPr>
              <a:t>Provozierende Opfer</a:t>
            </a:r>
            <a:endParaRPr lang="de-CH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54013" lvl="1" indent="-174625" eaLnBrk="1" hangingPunct="1"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Ängstlich </a:t>
            </a:r>
            <a:r>
              <a:rPr lang="de-DE" sz="2400" u="sng" dirty="0">
                <a:latin typeface="Arial" pitchFamily="34" charset="0"/>
                <a:cs typeface="Arial" pitchFamily="34" charset="0"/>
              </a:rPr>
              <a:t>und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aggressiv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54013" lvl="1" indent="-174625" eaLnBrk="1" hangingPunct="1"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Konzentrationsprobleme, wirken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„hyperaktiv“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54013" lvl="1" indent="-174625" eaLnBrk="1" hangingPunct="1"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Leicht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reizbar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54013" lvl="1" indent="-174625" eaLnBrk="1" hangingPunct="1"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Spielen sich häufiger in den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Vordergrund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54013" lvl="1" indent="-174625" eaLnBrk="1" hangingPunct="1">
              <a:buFont typeface="Arial" pitchFamily="34" charset="0"/>
              <a:buChar char="•"/>
              <a:tabLst>
                <a:tab pos="354013" algn="l"/>
              </a:tabLst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Werden von einem Großteil der Klasse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abgelehnt</a:t>
            </a:r>
          </a:p>
          <a:p>
            <a:pPr marL="354013" lvl="1" indent="-174625" eaLnBrk="1" hangingPunct="1">
              <a:tabLst>
                <a:tab pos="354013" algn="l"/>
              </a:tabLst>
            </a:pPr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marL="354013" lvl="1" indent="-174625">
              <a:buFont typeface="Wingdings" pitchFamily="2" charset="2"/>
              <a:buChar char="Ø"/>
              <a:tabLst>
                <a:tab pos="354013" algn="l"/>
              </a:tabLst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Mobbing ist kein legitimes Mittel um ein Verhalten zu ändern.</a:t>
            </a:r>
          </a:p>
          <a:p>
            <a:pPr marL="354013" lvl="1" indent="-174625" eaLnBrk="1" hangingPunct="1">
              <a:buFont typeface="Wingdings" pitchFamily="2" charset="2"/>
              <a:buChar char="Ø"/>
              <a:tabLst>
                <a:tab pos="354013" algn="l"/>
              </a:tabLst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Fehler und Fehlverhalten des Opfers rechtfertigen niemals Mobbing.</a:t>
            </a:r>
          </a:p>
        </p:txBody>
      </p:sp>
      <p:pic>
        <p:nvPicPr>
          <p:cNvPr id="4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38736C2-F047-4A2C-A79A-7CF8D4A8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C141431F-5570-4D6C-AC93-BB7A88FC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16</a:t>
            </a:fld>
            <a:endParaRPr lang="de-CH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CH" sz="4000" dirty="0">
                <a:latin typeface="Arial" pitchFamily="34" charset="0"/>
                <a:cs typeface="Arial" pitchFamily="34" charset="0"/>
              </a:rPr>
              <a:t>Cyber-Mobbing – Mobbing im Internet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Diffamierung, Belästigung, Bedrängung und Nötigung anderer Menschen mit Hilfe elektronischer Kommunikationsmittel über das Internet, in Chatrooms, und/oder auch mittels Handy bezeichnet.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Arial Unicode MS" pitchFamily="34" charset="-128"/>
            </a:endParaRPr>
          </a:p>
        </p:txBody>
      </p:sp>
      <p:pic>
        <p:nvPicPr>
          <p:cNvPr id="21509" name="Picture 6" descr="Cyber-Mobbing-trifft-jeden-fuenften-Jugendlichen_ArtikelQuerKl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64046"/>
            <a:ext cx="4968552" cy="331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436096" y="3356994"/>
            <a:ext cx="37079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36% der Jugendlichen und jungen Erwachsenen als Opfer </a:t>
            </a:r>
          </a:p>
          <a:p>
            <a:pPr>
              <a:buFont typeface="Arial" pitchFamily="34" charset="0"/>
              <a:buChar char="•"/>
            </a:pPr>
            <a:endParaRPr lang="de-CH" sz="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21% der Befragten konnten sich vorstellen, auch als Täter im Internet aufzutreten</a:t>
            </a:r>
          </a:p>
          <a:p>
            <a:endParaRPr lang="de-CH" sz="800" dirty="0">
              <a:latin typeface="Arial" pitchFamily="34" charset="0"/>
              <a:cs typeface="Arial" pitchFamily="34" charset="0"/>
            </a:endParaRPr>
          </a:p>
          <a:p>
            <a:r>
              <a:rPr lang="de-CH" sz="1400" dirty="0">
                <a:latin typeface="Arial" pitchFamily="34" charset="0"/>
                <a:cs typeface="Arial" pitchFamily="34" charset="0"/>
              </a:rPr>
              <a:t>(Forsa Umfrage, NRW, Universität Münster, Deutschland, 2011)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C1F1960-51BF-46D4-9145-80E1A550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A364B08B-8A84-4277-A3AD-4C8CA4D4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17</a:t>
            </a:fld>
            <a:endParaRPr lang="de-C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de-CH" sz="4000" dirty="0">
                <a:latin typeface="Arial" pitchFamily="34" charset="0"/>
                <a:cs typeface="Arial" pitchFamily="34" charset="0"/>
              </a:rPr>
              <a:t>Cyber-Mobbing: Unterschiede zum „normalen“ Mobbing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Times" charset="0"/>
              <a:buChar char="•"/>
            </a:pPr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Täter / Mitläufer bleiben anonym</a:t>
            </a: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Mobbing rund um die Uhr</a:t>
            </a: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Viele Personen werden erreicht</a:t>
            </a: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Das Internet „vergisst“ nicht</a:t>
            </a: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Täter / Mitläufer haben keinen direkten Kontakt zum Opfer &gt; weniger Hemmungen</a:t>
            </a:r>
          </a:p>
          <a:p>
            <a:pPr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Arial Unicode MS" pitchFamily="34" charset="-128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E30C4DB8-05DB-4CF3-BA46-FC51B98C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9D493690-BBFF-4B45-89B5-F415E69E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18</a:t>
            </a:fld>
            <a:endParaRPr lang="de-CH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Happy </a:t>
            </a:r>
            <a:r>
              <a:rPr lang="de-CH" dirty="0" err="1"/>
              <a:t>Slapping</a:t>
            </a:r>
            <a:endParaRPr lang="de-CH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696" y="1772815"/>
            <a:ext cx="6120680" cy="4771239"/>
          </a:xfrm>
          <a:noFill/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D51FCC8-C6DA-4CEE-8173-952A2E91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A278502-DA22-4410-BA42-A7542BFB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19</a:t>
            </a:fld>
            <a:endParaRPr lang="de-C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/>
              <a:t>Kind nach Mobbing in </a:t>
            </a:r>
            <a:br>
              <a:rPr lang="de-CH" b="1" dirty="0"/>
            </a:br>
            <a:r>
              <a:rPr lang="de-CH" b="1" dirty="0"/>
              <a:t>Psychiatrie eingeliefert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0020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dirty="0"/>
              <a:t>Kind nach Mobbing in Psychiatrie eingeliefert</a:t>
            </a:r>
          </a:p>
          <a:p>
            <a:pPr marL="0" indent="0">
              <a:buNone/>
            </a:pPr>
            <a:r>
              <a:rPr lang="de-CH" sz="2400" i="1" dirty="0"/>
              <a:t>von Christian Holzer - Die Mobbing-Vorwürfe in </a:t>
            </a:r>
            <a:r>
              <a:rPr lang="de-CH" sz="2400" i="1" dirty="0" err="1"/>
              <a:t>Roggwil</a:t>
            </a:r>
            <a:r>
              <a:rPr lang="de-CH" sz="2400" i="1" dirty="0"/>
              <a:t> reissen nicht ab. Eine Mutter berichtet von den Suizidgedanken ihres Sohnes und erhebt schwere Vorwürfe gegen die Behörden.</a:t>
            </a:r>
            <a:endParaRPr lang="de-CH" sz="2400" dirty="0"/>
          </a:p>
          <a:p>
            <a:pPr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3568" y="2564904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MetaCondBook-Roman" pitchFamily="2" charset="0"/>
            </a:endParaRPr>
          </a:p>
        </p:txBody>
      </p:sp>
      <p:pic>
        <p:nvPicPr>
          <p:cNvPr id="10" name="Grafik 9" descr="http://www.20min.ch/diashow/67705/67705-PDvqjbwxLO84DFhTircdB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845"/>
            <a:ext cx="130492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storybil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00400"/>
            <a:ext cx="748665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4DE5AC94-9DB6-44C4-9CE4-8827DD0E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7F71C0BA-7206-423A-BAFC-8839AF1C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8658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de-CH" sz="4000" dirty="0">
                <a:latin typeface="Arial" pitchFamily="34" charset="0"/>
                <a:cs typeface="Arial" pitchFamily="34" charset="0"/>
              </a:rPr>
              <a:t>Cyber-Mobbing: Unterschiede zum „normalen“ Mobbing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Times" charset="0"/>
              <a:buChar char="•"/>
            </a:pPr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Viele Kinder/Jugendliche schützen sich im Internet zu wenig</a:t>
            </a: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„Naivität“, Gutgläubigkeit, „Vertrauensbeweise“ (</a:t>
            </a:r>
            <a:r>
              <a:rPr lang="de-CH" sz="2400" dirty="0" err="1">
                <a:latin typeface="Arial" pitchFamily="34" charset="0"/>
                <a:cs typeface="Arial" pitchFamily="34" charset="0"/>
              </a:rPr>
              <a:t>Sexting</a:t>
            </a:r>
            <a:r>
              <a:rPr lang="de-CH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Erwachsene haben keine eigene Internet-Erfahrungen als Jugendliche. Sie kennen diese Welt der Jugendlichen wenig</a:t>
            </a: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Internet wird als rechtsfreier Raum betrachtet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Arial Unicode MS" pitchFamily="34" charset="-128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BA938BBB-09A9-4C1F-A7C7-871C3E17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9E10315A-B7AC-4AEE-9851-9E89E46F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20</a:t>
            </a:fld>
            <a:endParaRPr lang="de-C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4000" dirty="0">
                <a:latin typeface="Arial" pitchFamily="34" charset="0"/>
                <a:cs typeface="Arial" pitchFamily="34" charset="0"/>
              </a:rPr>
              <a:t>Mobbing erkennen</a:t>
            </a:r>
            <a:endParaRPr lang="de-CH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1B91E8B8-07B9-4DE9-B31F-E4D395F7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39F242A-AC7D-44E3-B012-FDCF719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21</a:t>
            </a:fld>
            <a:endParaRPr lang="de-CH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>
                <a:latin typeface="Arial" pitchFamily="34" charset="0"/>
                <a:cs typeface="Arial" pitchFamily="34" charset="0"/>
              </a:rPr>
              <a:t>Wie Mobbing erkennen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Times" charset="0"/>
              <a:buChar char="•"/>
            </a:pPr>
            <a:r>
              <a:rPr lang="de-DE" sz="2400" dirty="0" err="1">
                <a:latin typeface="Arial" pitchFamily="34" charset="0"/>
                <a:cs typeface="Arial" pitchFamily="34" charset="0"/>
              </a:rPr>
              <a:t>Gefühlsäusserungen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(aggressiv, launisch zu Geschwistern)</a:t>
            </a:r>
          </a:p>
          <a:p>
            <a:pPr eaLnBrk="1" hangingPunct="1"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Rückzug (ins Zimmer, TV)</a:t>
            </a:r>
          </a:p>
          <a:p>
            <a:pPr eaLnBrk="1" hangingPunct="1"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Keine Einladungen von anderen,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AussenseiterIn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Unsicher. Abfall des Selbstwertgefühls</a:t>
            </a:r>
          </a:p>
          <a:p>
            <a:pPr eaLnBrk="1" hangingPunct="1"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Will nicht zur Schule gehen, Schulangst</a:t>
            </a:r>
          </a:p>
          <a:p>
            <a:pPr eaLnBrk="1" hangingPunct="1"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Zieht sich sozial zurück. Trifft keine Freunde mehr</a:t>
            </a:r>
          </a:p>
          <a:p>
            <a:pPr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Plötzliche Verschlechterung der Schulleistungen</a:t>
            </a:r>
          </a:p>
          <a:p>
            <a:pPr eaLnBrk="1" hangingPunct="1">
              <a:buFont typeface="Times" charset="0"/>
              <a:buChar char="•"/>
            </a:pP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MetaCondBook-Roman" pitchFamily="2" charset="0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FDA72A2-517E-4EBD-B02B-5D518BD0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7F357A7-F264-48E1-9480-D6E896BB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22</a:t>
            </a:fld>
            <a:endParaRPr lang="de-CH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dirty="0">
                <a:latin typeface="Arial" pitchFamily="34" charset="0"/>
                <a:cs typeface="Arial" pitchFamily="34" charset="0"/>
              </a:rPr>
              <a:t>Was können Eltern bei Mobbing tun?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435280" cy="49251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CH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☑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Mobbing von Konflikten unterscheiden</a:t>
            </a:r>
          </a:p>
          <a:p>
            <a:pPr>
              <a:buNone/>
            </a:pPr>
            <a:r>
              <a:rPr lang="de-CH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☑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Wohlwollend und kritisch nachfragen</a:t>
            </a:r>
          </a:p>
          <a:p>
            <a:pPr>
              <a:buNone/>
            </a:pPr>
            <a:r>
              <a:rPr lang="de-CH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☑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Kind ernst nehmen</a:t>
            </a:r>
          </a:p>
          <a:p>
            <a:pPr>
              <a:buNone/>
            </a:pPr>
            <a:r>
              <a:rPr lang="de-CH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☑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Mobbingtagebuch (Vorfälle, aber auch positive Erlebnisse)</a:t>
            </a:r>
          </a:p>
          <a:p>
            <a:pPr>
              <a:buNone/>
            </a:pPr>
            <a:r>
              <a:rPr lang="de-CH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☑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Sicht der Schule (Lehrperson, SSA) einholen</a:t>
            </a:r>
          </a:p>
          <a:p>
            <a:pPr marL="0" indent="0">
              <a:buNone/>
            </a:pPr>
            <a:r>
              <a:rPr lang="de-CH" sz="24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☒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Eltern der Täter ansprechen (und beschuldigen)</a:t>
            </a:r>
          </a:p>
          <a:p>
            <a:pPr marL="0" indent="0">
              <a:buNone/>
            </a:pPr>
            <a:r>
              <a:rPr lang="de-CH" sz="24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☒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Direkt mit Tätern sprechen</a:t>
            </a:r>
          </a:p>
          <a:p>
            <a:pPr marL="0" indent="0">
              <a:buNone/>
            </a:pPr>
            <a:r>
              <a:rPr lang="de-CH" sz="24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☒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Druck aufs Kind ausüben. Das Kind kann sich nicht wehren.</a:t>
            </a:r>
          </a:p>
          <a:p>
            <a:pPr marL="0" indent="0">
              <a:buNone/>
            </a:pPr>
            <a:r>
              <a:rPr lang="de-CH" sz="24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☒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Dem Opfer die Schuld geben</a:t>
            </a:r>
          </a:p>
          <a:p>
            <a:pPr marL="0" indent="0">
              <a:buNone/>
            </a:pPr>
            <a:r>
              <a:rPr lang="de-CH" sz="24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☒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Vor dem Kind / anderen Kindern die </a:t>
            </a:r>
            <a:br>
              <a:rPr lang="de-DE" sz="2400" dirty="0">
                <a:latin typeface="Arial" pitchFamily="34" charset="0"/>
                <a:cs typeface="Arial" pitchFamily="34" charset="0"/>
              </a:rPr>
            </a:br>
            <a:r>
              <a:rPr lang="de-DE" sz="2400" dirty="0">
                <a:latin typeface="Arial" pitchFamily="34" charset="0"/>
                <a:cs typeface="Arial" pitchFamily="34" charset="0"/>
              </a:rPr>
              <a:t>Lehrperson informieren</a:t>
            </a:r>
          </a:p>
          <a:p>
            <a:pPr eaLnBrk="1" hangingPunct="1">
              <a:buFont typeface="Times" charset="0"/>
              <a:buChar char="•"/>
            </a:pP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MetaCondBook-Roman" pitchFamily="2" charset="0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AF0B960C-F5AF-480D-AD6A-5957C6B9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530A1FB-E9DE-4EC0-9603-722D4576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70653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>
                <a:latin typeface="Arial" pitchFamily="34" charset="0"/>
                <a:cs typeface="Arial" pitchFamily="34" charset="0"/>
              </a:rPr>
              <a:t>Gut gemeint, aber…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„Schlage doch zurück!, Wehre Dich!“</a:t>
            </a:r>
          </a:p>
          <a:p>
            <a:pPr eaLnBrk="1" hangingPunct="1">
              <a:buNone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„Mach doch auch einen dummen Spruch!“</a:t>
            </a:r>
          </a:p>
          <a:p>
            <a:pPr eaLnBrk="1" hangingPunct="1">
              <a:buNone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„Gehen denen doch einfach aus dem Weg!“</a:t>
            </a:r>
          </a:p>
          <a:p>
            <a:pPr eaLnBrk="1" hangingPunct="1">
              <a:buNone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„Du bist sicher auch nicht unschuldig!“</a:t>
            </a:r>
          </a:p>
          <a:p>
            <a:pPr eaLnBrk="1" hangingPunct="1">
              <a:buNone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„Das ist nicht so schlimm…“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MetaCondBook-Roman" pitchFamily="2" charset="0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C5F73ADF-2741-448C-8D07-07A2CFE4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D4D4D8F5-5CCF-4381-9039-6F195483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24</a:t>
            </a:fld>
            <a:endParaRPr lang="de-CH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>
                <a:latin typeface="Arial" pitchFamily="34" charset="0"/>
                <a:cs typeface="Arial" pitchFamily="34" charset="0"/>
              </a:rPr>
              <a:t>Eltern und Schule ziehen am selben Strick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1584848"/>
            <a:ext cx="6696744" cy="5044881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82423317-FDC7-4560-8A29-A28D212B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A3A70DA-EDC6-46EF-AB47-5CCBA1AE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5608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dirty="0">
                <a:latin typeface="Arial" pitchFamily="34" charset="0"/>
                <a:cs typeface="Arial" pitchFamily="34" charset="0"/>
              </a:rPr>
              <a:t>Was können die Eltern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präventiv tun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363272" cy="4780754"/>
          </a:xfrm>
        </p:spPr>
        <p:txBody>
          <a:bodyPr>
            <a:normAutofit/>
          </a:bodyPr>
          <a:lstStyle/>
          <a:p>
            <a:pPr eaLnBrk="1" hangingPunct="1">
              <a:buFont typeface="Times" charset="0"/>
              <a:buChar char="•"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Hinschauen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(auch wenn das eigene Kind nicht Opfer ist)</a:t>
            </a:r>
          </a:p>
          <a:p>
            <a:pPr eaLnBrk="1" hangingPunct="1">
              <a:buFont typeface="Times" charset="0"/>
              <a:buChar char="•"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Nachfragen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(durchaus auch kritisch), Tagebuch, Einträge aus dem Internet ausdrucken/speichern</a:t>
            </a:r>
          </a:p>
          <a:p>
            <a:pPr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Lehrperson informieren</a:t>
            </a:r>
          </a:p>
          <a:p>
            <a:pPr eaLnBrk="1" hangingPunct="1"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Soziale Kompetenzen üben, </a:t>
            </a:r>
          </a:p>
          <a:p>
            <a:pPr>
              <a:buFont typeface="Times" charset="0"/>
              <a:buChar char="•"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(Konflikt-) Erfahrungen machen lassen</a:t>
            </a:r>
          </a:p>
          <a:p>
            <a:pPr>
              <a:buFont typeface="Times" charset="0"/>
              <a:buChar char="•"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Toleranz, Zivilcourage fördern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und vorleben. Ausschluss von andern hinterfragen</a:t>
            </a:r>
          </a:p>
          <a:p>
            <a:pPr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Kind präventiv nicht zu stark schützen und Erfolgserfahrungen machen lassen (Spielplatz, Schulweg, Vereine)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MetaCondBook-Roman" pitchFamily="2" charset="0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163298B7-335C-4481-892B-0399A3B0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ED19C8A0-AE46-47FA-9A6D-94FE1CE0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157216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Arial" pitchFamily="34" charset="0"/>
                <a:cs typeface="Arial" pitchFamily="34" charset="0"/>
              </a:rPr>
              <a:t>Was kann die Schule tun?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Arbeit am Klassenklima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Klassenregeln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und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Konsequenzen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mit den Schülern aufstellen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Pausenaufsicht, Hinschauen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Regelmäßige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Klassengespräche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 Der Klasse eine Rolle und Verantwortung geben. Schülerrat/Klassenrat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Soziale Lernformen mit Eigenverantwortung (Gruppenarbeiten, etc.)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Konstruktives Konfliktlösen lernen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Einsetzen von „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Trainern/</a:t>
            </a:r>
            <a:r>
              <a:rPr lang="de-DE" sz="2400" b="1" dirty="0" err="1">
                <a:latin typeface="Arial" pitchFamily="34" charset="0"/>
                <a:cs typeface="Arial" pitchFamily="34" charset="0"/>
              </a:rPr>
              <a:t>Coaches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“ für Opfer und Täter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Interventionen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MetaCondBook-Roman" pitchFamily="2" charset="0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70DC1765-FC66-42E2-8613-04D408E1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E95D83E7-9BB4-4829-B237-FC81BE99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27</a:t>
            </a:fld>
            <a:endParaRPr lang="de-CH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>
                <a:latin typeface="Arial" pitchFamily="34" charset="0"/>
                <a:cs typeface="Arial" pitchFamily="34" charset="0"/>
              </a:rPr>
              <a:t>Cyber-Mobbing</a:t>
            </a:r>
            <a:br>
              <a:rPr lang="de-CH" dirty="0">
                <a:latin typeface="Arial" pitchFamily="34" charset="0"/>
                <a:cs typeface="Arial" pitchFamily="34" charset="0"/>
              </a:rPr>
            </a:br>
            <a:r>
              <a:rPr lang="de-CH" dirty="0">
                <a:latin typeface="Arial" pitchFamily="34" charset="0"/>
                <a:cs typeface="Arial" pitchFamily="34" charset="0"/>
              </a:rPr>
              <a:t>Was können wir tun?</a:t>
            </a:r>
          </a:p>
        </p:txBody>
      </p:sp>
      <p:pic>
        <p:nvPicPr>
          <p:cNvPr id="4" name="Inhaltsplatzhalter 3" descr="Cyber-mobb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2222" y="1600200"/>
            <a:ext cx="6497587" cy="4853136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90B4AF89-D9EF-4CF0-82D8-536B352A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4219F8B0-6CD9-4A98-8B47-066F6F42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28</a:t>
            </a:fld>
            <a:endParaRPr lang="de-CH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CH" sz="4000" dirty="0">
                <a:latin typeface="Arial" pitchFamily="34" charset="0"/>
                <a:cs typeface="Arial" pitchFamily="34" charset="0"/>
              </a:rPr>
              <a:t>Cyber-Mobbing-Was können wir tun?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229600" cy="4925142"/>
          </a:xfrm>
        </p:spPr>
        <p:txBody>
          <a:bodyPr>
            <a:normAutofit/>
          </a:bodyPr>
          <a:lstStyle/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Information der Jugendlichen über Nutzen und Gefahren der neuen Medien</a:t>
            </a: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Sich vom eigenen Kind das Internet zeigen lassen. Schutzmöglichkeiten erklären lassen </a:t>
            </a:r>
          </a:p>
          <a:p>
            <a:pPr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Interesse zeigen am Leben der Jugendlichen im Internet (Freundschaft auf </a:t>
            </a:r>
            <a:r>
              <a:rPr lang="de-CH" sz="2400" dirty="0" err="1">
                <a:latin typeface="Arial" pitchFamily="34" charset="0"/>
                <a:cs typeface="Arial" pitchFamily="34" charset="0"/>
              </a:rPr>
              <a:t>Facebook</a:t>
            </a:r>
            <a:r>
              <a:rPr lang="de-CH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Gespräche über Gebrauch des </a:t>
            </a:r>
            <a:r>
              <a:rPr lang="de-CH" sz="2400" dirty="0" err="1">
                <a:latin typeface="Arial" pitchFamily="34" charset="0"/>
                <a:cs typeface="Arial" pitchFamily="34" charset="0"/>
              </a:rPr>
              <a:t>Handy‘s</a:t>
            </a:r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Regeln für Handy und Internet</a:t>
            </a: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(Cyber-)Mobbing der Schule melden – auch wenn‘s nicht das eigene Kind betrifft</a:t>
            </a:r>
          </a:p>
          <a:p>
            <a:pPr eaLnBrk="1" hangingPunct="1">
              <a:buFont typeface="Times" charset="0"/>
              <a:buChar char="•"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Information, dass Cyber-Mobbing </a:t>
            </a:r>
            <a:br>
              <a:rPr lang="de-CH" sz="2400" dirty="0">
                <a:latin typeface="Arial" pitchFamily="34" charset="0"/>
                <a:cs typeface="Arial" pitchFamily="34" charset="0"/>
              </a:rPr>
            </a:br>
            <a:r>
              <a:rPr lang="de-CH" sz="2400" dirty="0">
                <a:latin typeface="Arial" pitchFamily="34" charset="0"/>
                <a:cs typeface="Arial" pitchFamily="34" charset="0"/>
              </a:rPr>
              <a:t>strafbar ist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Arial Unicode MS" pitchFamily="34" charset="-128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1BEDBE07-4FA8-45DF-9C33-1AAAB0A5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A7A45715-C7A6-44D1-9AE5-01C654AE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996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>
                <a:latin typeface="Arial" pitchFamily="34" charset="0"/>
                <a:cs typeface="Arial" pitchFamily="34" charset="0"/>
              </a:rPr>
              <a:t>Konflikte sind nicht Mobbing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MetaCondBook-Roman" pitchFamily="2" charset="0"/>
            </a:endParaRPr>
          </a:p>
        </p:txBody>
      </p:sp>
      <p:pic>
        <p:nvPicPr>
          <p:cNvPr id="2052" name="Picture 4" descr="http://schule.oldersum.info/ueberuns/schulprofil/eigenverantwortlichkeit-der-schueler/konfliktbewaeltigung/schreitschlicht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9" y="1315090"/>
            <a:ext cx="7602241" cy="55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6CDDE01E-55B9-4A77-80F4-97B72471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C9C83CA9-A058-4102-B388-A1079837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7001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Arial" pitchFamily="34" charset="0"/>
                <a:cs typeface="Arial" pitchFamily="34" charset="0"/>
              </a:rPr>
              <a:t>Literatur für Eltern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1628800"/>
            <a:ext cx="3687852" cy="45259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DE" sz="2200" dirty="0" err="1">
                <a:latin typeface="Arial" pitchFamily="34" charset="0"/>
                <a:cs typeface="Arial" pitchFamily="34" charset="0"/>
              </a:rPr>
              <a:t>Jannan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, Mustafa. Das Anti-Mobbing-Elternheft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sz="2200" dirty="0">
                <a:latin typeface="Arial" pitchFamily="34" charset="0"/>
                <a:cs typeface="Arial" pitchFamily="34" charset="0"/>
              </a:rPr>
              <a:t>(ca. CHF 4.-)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MetaCondBook-Roman" pitchFamily="2" charset="0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602880" cy="511219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96B8185B-99C4-40A3-81CB-252902C3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97115158-2CCB-4B74-8519-98B95318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3339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Vielen Dank</a:t>
            </a:r>
          </a:p>
        </p:txBody>
      </p:sp>
      <p:pic>
        <p:nvPicPr>
          <p:cNvPr id="4" name="Inhaltsplatzhalter 3" descr="Fotolia_Glueckliche%20Schueler-ne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1071" y="1484784"/>
            <a:ext cx="7848872" cy="4968552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33037FB-6C8B-402E-98D3-C2AF9146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EBB6904-8C00-4D24-8FA9-7B41960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31</a:t>
            </a:fld>
            <a:endParaRPr lang="de-CH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2E49282-D3A0-4475-A3AC-0FD989A89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DE" sz="5400" b="1" dirty="0">
                <a:solidFill>
                  <a:schemeClr val="accent3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Mobbing an der Schule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B86663CC-6AC5-434D-8D32-CCCD6489E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buFont typeface="Arial" charset="0"/>
              <a:buNone/>
              <a:defRPr/>
            </a:pPr>
            <a:r>
              <a:rPr lang="de-DE" sz="2400" dirty="0"/>
              <a:t>Vorgehensweise und </a:t>
            </a:r>
            <a:r>
              <a:rPr lang="de-DE" sz="2400" dirty="0" err="1"/>
              <a:t>Massnahmen</a:t>
            </a:r>
            <a:endParaRPr lang="de-DE" sz="2400" dirty="0"/>
          </a:p>
          <a:p>
            <a:pPr algn="r">
              <a:buFont typeface="Arial" charset="0"/>
              <a:buNone/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92790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DAB6517-DC56-4600-A2ED-E311C6A4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928688"/>
            <a:ext cx="7643812" cy="1143000"/>
          </a:xfrm>
        </p:spPr>
        <p:txBody>
          <a:bodyPr/>
          <a:lstStyle/>
          <a:p>
            <a:pPr>
              <a:defRPr/>
            </a:pPr>
            <a:r>
              <a:rPr lang="de-DE" sz="4800" dirty="0">
                <a:solidFill>
                  <a:schemeClr val="accent3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	Prävention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BCF5057-B790-4187-A07F-60306F623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214563"/>
            <a:ext cx="7643812" cy="4071937"/>
          </a:xfrm>
        </p:spPr>
        <p:txBody>
          <a:bodyPr/>
          <a:lstStyle/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600">
                <a:latin typeface="Trebuchet MS" panose="020B0603020202020204" pitchFamily="34" charset="0"/>
                <a:ea typeface="ＭＳ Ｐゴシック" panose="020B0600070205080204" pitchFamily="34" charset="-128"/>
              </a:rPr>
              <a:t>Förderung von Sozialkompetenzen</a:t>
            </a:r>
          </a:p>
          <a:p>
            <a:pPr lvl="1"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600">
                <a:latin typeface="Trebuchet MS" panose="020B0603020202020204" pitchFamily="34" charset="0"/>
                <a:ea typeface="ＭＳ Ｐゴシック" panose="020B0600070205080204" pitchFamily="34" charset="-128"/>
              </a:rPr>
              <a:t>Gefühle </a:t>
            </a:r>
          </a:p>
          <a:p>
            <a:pPr lvl="1"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600">
                <a:latin typeface="Trebuchet MS" panose="020B0603020202020204" pitchFamily="34" charset="0"/>
                <a:ea typeface="ＭＳ Ｐゴシック" panose="020B0600070205080204" pitchFamily="34" charset="-128"/>
              </a:rPr>
              <a:t>Kommunikation</a:t>
            </a:r>
          </a:p>
          <a:p>
            <a:pPr lvl="1"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600">
                <a:latin typeface="Trebuchet MS" panose="020B0603020202020204" pitchFamily="34" charset="0"/>
                <a:ea typeface="ＭＳ Ｐゴシック" panose="020B0600070205080204" pitchFamily="34" charset="-128"/>
              </a:rPr>
              <a:t>Konfliktfähigkeit</a:t>
            </a:r>
          </a:p>
          <a:p>
            <a:pPr lvl="1"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600">
                <a:latin typeface="Trebuchet MS" panose="020B0603020202020204" pitchFamily="34" charset="0"/>
                <a:ea typeface="ＭＳ Ｐゴシック" panose="020B0600070205080204" pitchFamily="34" charset="-128"/>
              </a:rPr>
              <a:t>Umgang miteinander</a:t>
            </a:r>
          </a:p>
          <a:p>
            <a:pPr lvl="1"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600">
                <a:latin typeface="Trebuchet MS" panose="020B0603020202020204" pitchFamily="34" charset="0"/>
                <a:ea typeface="ＭＳ Ｐゴシック" panose="020B0600070205080204" pitchFamily="34" charset="-128"/>
              </a:rPr>
              <a:t>Respekt, Rücksicht, Freundschaften etc.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endParaRPr lang="de-DE" altLang="de-DE" sz="160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600">
                <a:latin typeface="Trebuchet MS" panose="020B0603020202020204" pitchFamily="34" charset="0"/>
                <a:ea typeface="ＭＳ Ｐゴシック" panose="020B0600070205080204" pitchFamily="34" charset="-128"/>
              </a:rPr>
              <a:t>Altersadäquate Auseinandersetzung auf allen Schulstufen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600">
                <a:latin typeface="Trebuchet MS" panose="020B0603020202020204" pitchFamily="34" charset="0"/>
                <a:ea typeface="ＭＳ Ｐゴシック" panose="020B0600070205080204" pitchFamily="34" charset="-128"/>
              </a:rPr>
              <a:t>findet im täglichen Schulbetrieb statt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600">
                <a:latin typeface="Trebuchet MS" panose="020B0603020202020204" pitchFamily="34" charset="0"/>
                <a:ea typeface="ＭＳ Ｐゴシック" panose="020B0600070205080204" pitchFamily="34" charset="-128"/>
              </a:rPr>
              <a:t>Zusammenarbeit mit Schulsozialarbeit (einzelne SuS / Klassenprojekte / Schulhausprojekte)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endParaRPr lang="de-DE" altLang="de-DE" sz="160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endParaRPr lang="de-DE" altLang="de-DE" sz="160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endParaRPr lang="de-DE" altLang="de-DE" sz="160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endParaRPr lang="de-DE" altLang="de-DE" sz="160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endParaRPr lang="de-DE" altLang="de-DE" sz="160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47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E49042-8AB5-4612-8BF6-308BBCD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DE" sz="4800" dirty="0" err="1">
                <a:solidFill>
                  <a:schemeClr val="accent3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Massnahmen</a:t>
            </a:r>
            <a:r>
              <a:rPr lang="de-DE" sz="4800" dirty="0">
                <a:solidFill>
                  <a:schemeClr val="accent3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bei Mobbing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B2B798D2-8BE1-44A8-874D-0C792F7D47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477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22126B3-7B20-4E95-8908-9DCBEB43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928688"/>
            <a:ext cx="7643812" cy="1143000"/>
          </a:xfrm>
        </p:spPr>
        <p:txBody>
          <a:bodyPr/>
          <a:lstStyle/>
          <a:p>
            <a:pPr>
              <a:defRPr/>
            </a:pPr>
            <a:r>
              <a:rPr lang="de-DE" sz="3600" dirty="0" err="1">
                <a:solidFill>
                  <a:schemeClr val="accent3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Massnahmen</a:t>
            </a:r>
            <a:r>
              <a:rPr lang="de-DE" sz="3600" dirty="0">
                <a:solidFill>
                  <a:schemeClr val="accent3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auf persönlicher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A537312-B7DC-4EA7-B0C5-225C8D38D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214563"/>
            <a:ext cx="7643812" cy="4071937"/>
          </a:xfrm>
        </p:spPr>
        <p:txBody>
          <a:bodyPr/>
          <a:lstStyle/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Einzelgespräche</a:t>
            </a: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 mit beteiligten Schülerinnen und Schülern, evtl. Eltern, Fachlehrpersonen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Führen eines </a:t>
            </a: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„Mobbing-Tagebuchs“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Unterstützung bei </a:t>
            </a: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Selbstwertstärkung, Konfliktfähigkeit, Problemlösungsstrategien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Weitere passende Massnahmen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endParaRPr lang="de-DE" altLang="de-DE" sz="180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56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296B67-ADF0-46E7-9EE6-CAE70F72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928688"/>
            <a:ext cx="7643812" cy="1143000"/>
          </a:xfrm>
        </p:spPr>
        <p:txBody>
          <a:bodyPr/>
          <a:lstStyle/>
          <a:p>
            <a:pPr>
              <a:defRPr/>
            </a:pPr>
            <a:r>
              <a:rPr lang="de-DE" sz="3600" dirty="0" err="1">
                <a:solidFill>
                  <a:schemeClr val="accent3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Massnahmen</a:t>
            </a:r>
            <a:r>
              <a:rPr lang="de-DE" sz="3600" dirty="0">
                <a:solidFill>
                  <a:schemeClr val="accent3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auf Klassenebene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BDC7110-2861-40AB-A10D-06A3C298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214563"/>
            <a:ext cx="7643812" cy="4071937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Fragebogen zu </a:t>
            </a: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Klassenklima und Befindlichkeit</a:t>
            </a:r>
          </a:p>
          <a:p>
            <a:pPr>
              <a:lnSpc>
                <a:spcPct val="110000"/>
              </a:lnSpc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Soziogramm </a:t>
            </a:r>
          </a:p>
          <a:p>
            <a:pPr>
              <a:lnSpc>
                <a:spcPct val="110000"/>
              </a:lnSpc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Klassenregeln</a:t>
            </a: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 und </a:t>
            </a: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Konsequenzen</a:t>
            </a: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10000"/>
              </a:lnSpc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Regelmässige </a:t>
            </a: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Klassengespräche </a:t>
            </a: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(z.B. Klassenrat)</a:t>
            </a:r>
          </a:p>
          <a:p>
            <a:pPr>
              <a:lnSpc>
                <a:spcPct val="110000"/>
              </a:lnSpc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Einsatz </a:t>
            </a: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kooperativer Lerntechniken</a:t>
            </a:r>
            <a:endParaRPr lang="de-DE" altLang="de-DE" sz="180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10000"/>
              </a:lnSpc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Teambildende</a:t>
            </a: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 Übungen/ Anlässe</a:t>
            </a:r>
          </a:p>
          <a:p>
            <a:pPr>
              <a:lnSpc>
                <a:spcPct val="110000"/>
              </a:lnSpc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Alle betroffenen Lehrer </a:t>
            </a: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einbeziehen und informieren</a:t>
            </a:r>
          </a:p>
          <a:p>
            <a:pPr>
              <a:lnSpc>
                <a:spcPct val="110000"/>
              </a:lnSpc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Klassenintervention</a:t>
            </a: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 anhand </a:t>
            </a: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„no blame approach“ </a:t>
            </a: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(keine Schuldzuweisung; Einsetzen von „Trainern/ Coaches“ für Opfer und Täter)</a:t>
            </a:r>
          </a:p>
          <a:p>
            <a:pPr>
              <a:lnSpc>
                <a:spcPct val="110000"/>
              </a:lnSpc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Weitere passende Massnahmen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endParaRPr lang="de-DE" altLang="de-DE" sz="180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9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DFED8E-3A9D-4F17-B2C4-1813EE83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928688"/>
            <a:ext cx="7643812" cy="1143000"/>
          </a:xfrm>
        </p:spPr>
        <p:txBody>
          <a:bodyPr/>
          <a:lstStyle/>
          <a:p>
            <a:pPr>
              <a:defRPr/>
            </a:pPr>
            <a:r>
              <a:rPr lang="de-DE" sz="3600" dirty="0" err="1">
                <a:solidFill>
                  <a:schemeClr val="accent3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Massnahmen</a:t>
            </a:r>
            <a:r>
              <a:rPr lang="de-DE" sz="3600" dirty="0">
                <a:solidFill>
                  <a:schemeClr val="accent3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auf Schulebene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35506DD-ECA1-4D76-8C90-CF1419142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214563"/>
            <a:ext cx="7643812" cy="4071937"/>
          </a:xfrm>
        </p:spPr>
        <p:txBody>
          <a:bodyPr/>
          <a:lstStyle/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Klare </a:t>
            </a: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Schulhausregeln</a:t>
            </a: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 aufstellen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Massnahmen</a:t>
            </a: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 bei Regelverstössen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Vorbildfunktion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Schulumgebung</a:t>
            </a: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 gestalten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 b="1">
                <a:latin typeface="Trebuchet MS" panose="020B0603020202020204" pitchFamily="34" charset="0"/>
                <a:ea typeface="ＭＳ Ｐゴシック" panose="020B0600070205080204" pitchFamily="34" charset="-128"/>
              </a:rPr>
              <a:t>Präsenz</a:t>
            </a:r>
            <a:r>
              <a:rPr lang="de-DE" altLang="de-DE" sz="1800">
                <a:latin typeface="Trebuchet MS" panose="020B0603020202020204" pitchFamily="34" charset="0"/>
                <a:ea typeface="ＭＳ Ｐゴシック" panose="020B0600070205080204" pitchFamily="34" charset="-128"/>
              </a:rPr>
              <a:t> der LP (Pausenaufsicht) 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endParaRPr lang="de-DE" altLang="de-DE" sz="180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r>
              <a:rPr lang="de-DE" altLang="de-DE" sz="1800" i="1">
                <a:latin typeface="Trebuchet MS" panose="020B0603020202020204" pitchFamily="34" charset="0"/>
                <a:ea typeface="ＭＳ Ｐゴシック" panose="020B0600070205080204" pitchFamily="34" charset="-128"/>
              </a:rPr>
              <a:t>Erarbeiten verschiedener Kompetenztrainings, welche alle Schülerinnen und Schüler im Laufe der Schulzeit durchlaufen zur Bildung und Festigung von sozialen Kompetenzen </a:t>
            </a:r>
            <a:r>
              <a:rPr lang="de-DE" altLang="de-DE" sz="1800" b="1" i="1">
                <a:latin typeface="Trebuchet MS" panose="020B0603020202020204" pitchFamily="34" charset="0"/>
                <a:ea typeface="ＭＳ Ｐゴシック" panose="020B0600070205080204" pitchFamily="34" charset="-128"/>
              </a:rPr>
              <a:t>(Präventionskonzept) </a:t>
            </a: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endParaRPr lang="de-DE" altLang="de-DE" sz="180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>
              <a:buClr>
                <a:srgbClr val="77933C"/>
              </a:buClr>
              <a:buFont typeface="Wingdings" panose="05000000000000000000" pitchFamily="2" charset="2"/>
              <a:buChar char="v"/>
            </a:pPr>
            <a:endParaRPr lang="de-DE" altLang="de-DE" sz="1800">
              <a:solidFill>
                <a:srgbClr val="77933C"/>
              </a:solidFill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9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8D71AD2-9666-44EE-B42D-B2FF7524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E5B5934-192F-4B8C-B50F-6AB8DFAC4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de-DE" sz="5400" dirty="0">
                <a:solidFill>
                  <a:schemeClr val="accent3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Herzlichen Dank</a:t>
            </a:r>
          </a:p>
        </p:txBody>
      </p:sp>
    </p:spTree>
    <p:extLst>
      <p:ext uri="{BB962C8B-B14F-4D97-AF65-F5344CB8AC3E}">
        <p14:creationId xmlns:p14="http://schemas.microsoft.com/office/powerpoint/2010/main" val="90494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CH" dirty="0">
                <a:latin typeface="Arial" pitchFamily="34" charset="0"/>
                <a:cs typeface="Arial" pitchFamily="34" charset="0"/>
              </a:rPr>
              <a:t>Die vier Bedingungen für Mobbing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Mobbing liegt immer vor, wenn vier Bedingungen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gleichzeitig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gegeben sind:</a:t>
            </a:r>
          </a:p>
          <a:p>
            <a:pPr eaLnBrk="1" hangingPunct="1">
              <a:spcBef>
                <a:spcPct val="0"/>
              </a:spcBef>
              <a:buNone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1. Kräfteungleichgewicht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(Opfer ist alleine)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2. Häufigkeit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(mindestens einmal pro Woche)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3. Dauer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(Übergriffe erfolgen über Wochen oder Monate)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4. Konfliktlösung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ist für das Opfer aus eigener Kraft nicht möglich</a:t>
            </a:r>
          </a:p>
          <a:p>
            <a:pPr eaLnBrk="1" hangingPunct="1">
              <a:buNone/>
            </a:pP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Jannan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, 2008)</a:t>
            </a:r>
          </a:p>
          <a:p>
            <a:pPr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600">
              <a:latin typeface="MetaCondBook-Roman" pitchFamily="2" charset="0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9B0A6CC2-E341-4F0C-871B-1F9418B3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080B32E-E17B-456D-996D-660ABFA3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4</a:t>
            </a:fld>
            <a:endParaRPr lang="de-C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>
                <a:latin typeface="Arial" pitchFamily="34" charset="0"/>
                <a:cs typeface="Arial" pitchFamily="34" charset="0"/>
              </a:rPr>
              <a:t>Wissen über Mobbing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Aussage:</a:t>
            </a:r>
          </a:p>
          <a:p>
            <a:pPr marL="0" indent="0" eaLnBrk="1" hangingPunct="1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Mobbing kommt in der Stadt häufiger vor als auf dem Land.</a:t>
            </a: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sz="44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☒</a:t>
            </a:r>
            <a:r>
              <a:rPr lang="de-CH" sz="4400" dirty="0">
                <a:latin typeface="Arial Narrow" pitchFamily="34" charset="0"/>
              </a:rPr>
              <a:t>  </a:t>
            </a:r>
            <a:r>
              <a:rPr lang="de-CH" sz="2400" dirty="0">
                <a:latin typeface="Arial" pitchFamily="34" charset="0"/>
                <a:cs typeface="Arial" pitchFamily="34" charset="0"/>
              </a:rPr>
              <a:t>Falsch</a:t>
            </a:r>
            <a:r>
              <a:rPr lang="de-CH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Die Häufigkeit von Mobbing ist unabhängig von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Standort, Schul- und Klassengrösse</a:t>
            </a: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200">
              <a:latin typeface="MetaCondBook-Roman" pitchFamily="2" charset="0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B2970A8F-CD19-4269-A031-24FE27E1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66325D68-97CE-4494-A808-52D9414D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Mobbing?</a:t>
            </a: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8980488"/>
          </a:xfrm>
          <a:noFill/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95288" y="476250"/>
            <a:ext cx="4629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7200" b="1">
                <a:solidFill>
                  <a:srgbClr val="D00000"/>
                </a:solidFill>
              </a:rPr>
              <a:t>MOBBING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2571CC6-1C4A-4BE7-B0BB-96026143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C8E6D6D3-6470-4562-8C9F-51C0398E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6</a:t>
            </a:fld>
            <a:endParaRPr lang="de-C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z="4000" dirty="0">
                <a:latin typeface="Arial" pitchFamily="34" charset="0"/>
                <a:cs typeface="Arial" pitchFamily="34" charset="0"/>
              </a:rPr>
              <a:t>Wissen über Mobbing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Aussage:</a:t>
            </a:r>
          </a:p>
          <a:p>
            <a:pPr marL="0" indent="0" eaLnBrk="1" hangingPunct="1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In der Oberstufe wird häufiger gemobbt als in der Primarschule</a:t>
            </a: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sz="44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☒</a:t>
            </a:r>
            <a:r>
              <a:rPr lang="de-CH" sz="4400" dirty="0">
                <a:latin typeface="Arial Narrow" pitchFamily="34" charset="0"/>
              </a:rPr>
              <a:t> </a:t>
            </a:r>
            <a:r>
              <a:rPr lang="de-CH" sz="2400" dirty="0">
                <a:latin typeface="Arial Narrow" pitchFamily="34" charset="0"/>
              </a:rPr>
              <a:t> </a:t>
            </a:r>
            <a:r>
              <a:rPr lang="de-CH" sz="2400" dirty="0">
                <a:latin typeface="Arial" pitchFamily="34" charset="0"/>
                <a:cs typeface="Arial" pitchFamily="34" charset="0"/>
              </a:rPr>
              <a:t>Falsch</a:t>
            </a:r>
            <a:endParaRPr lang="de-CH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Schüler der unteren Primarklassen sind am häufigsten Mobbing- Opfer.</a:t>
            </a: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200">
              <a:latin typeface="MetaCondBook-Roman" pitchFamily="2" charset="0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FFCCB2E-5253-4D1A-BFCE-00D7D134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7448C75-96EC-4452-BC48-541C0352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7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z="4000" dirty="0">
                <a:latin typeface="Arial" pitchFamily="34" charset="0"/>
                <a:cs typeface="Arial" pitchFamily="34" charset="0"/>
              </a:rPr>
              <a:t>Wissen über Mobbing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Aussage:</a:t>
            </a:r>
          </a:p>
          <a:p>
            <a:pPr marL="0" indent="0" eaLnBrk="1" hangingPunct="1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Knaben sind öfters Täter und Opfer von Mobbing als Mädchen.</a:t>
            </a: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/>
            <a:endParaRPr lang="de-CH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CH" sz="44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☒</a:t>
            </a:r>
            <a:r>
              <a:rPr lang="de-CH" sz="4400" dirty="0">
                <a:latin typeface="Arial Narrow" pitchFamily="34" charset="0"/>
              </a:rPr>
              <a:t> </a:t>
            </a:r>
            <a:r>
              <a:rPr lang="de-CH" sz="2400" dirty="0">
                <a:latin typeface="Arial Narrow" pitchFamily="34" charset="0"/>
              </a:rPr>
              <a:t> </a:t>
            </a:r>
            <a:r>
              <a:rPr lang="de-CH" sz="2400" dirty="0">
                <a:latin typeface="Arial" pitchFamily="34" charset="0"/>
                <a:cs typeface="Arial" pitchFamily="34" charset="0"/>
              </a:rPr>
              <a:t>Falsch???</a:t>
            </a:r>
          </a:p>
          <a:p>
            <a:pPr marL="0" indent="0">
              <a:buNone/>
            </a:pPr>
            <a:r>
              <a:rPr lang="de-CH" sz="2400" dirty="0">
                <a:latin typeface="Arial" pitchFamily="34" charset="0"/>
                <a:cs typeface="Arial" pitchFamily="34" charset="0"/>
              </a:rPr>
              <a:t>Mobbing von und an Knaben wird besser gesehen. Mädchen machen mehr soziales Mobbing, das viel weniger bemerkt wird.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1200">
              <a:latin typeface="MetaCondBook-Roman" pitchFamily="2" charset="0"/>
            </a:endParaRPr>
          </a:p>
        </p:txBody>
      </p:sp>
      <p:pic>
        <p:nvPicPr>
          <p:cNvPr id="5" name="Grafik 3" descr="Logo_Brief_pu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1" y="5733256"/>
            <a:ext cx="1903095" cy="6477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7C5019B7-4B69-4DD1-A645-79265E38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D3F5356-3D01-4A38-B0E4-5CA754F4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8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Mädchen mobben anders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5449" y="1705769"/>
            <a:ext cx="6234079" cy="4675559"/>
          </a:xfrm>
          <a:noFill/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286B2902-37EC-48FF-81BE-E6DAACA4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E54222A3-E74B-4F6E-BA4A-248F80B3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EC31-92CD-45C2-874B-A960AC70390C}" type="slidenum">
              <a:rPr lang="de-CH" smtClean="0"/>
              <a:pPr/>
              <a:t>9</a:t>
            </a:fld>
            <a:endParaRPr lang="de-C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1250</Words>
  <Application>Microsoft Macintosh PowerPoint</Application>
  <PresentationFormat>Bildschirmpräsentation (4:3)</PresentationFormat>
  <Paragraphs>246</Paragraphs>
  <Slides>38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9" baseType="lpstr">
      <vt:lpstr>Arial</vt:lpstr>
      <vt:lpstr>Arial Narrow</vt:lpstr>
      <vt:lpstr>Arial Unicode MS</vt:lpstr>
      <vt:lpstr>Calibri</vt:lpstr>
      <vt:lpstr>MetaCondBook-Roman</vt:lpstr>
      <vt:lpstr>ＭＳ Ｐゴシック</vt:lpstr>
      <vt:lpstr>Times</vt:lpstr>
      <vt:lpstr>Times New Roman</vt:lpstr>
      <vt:lpstr>Trebuchet MS</vt:lpstr>
      <vt:lpstr>Wingdings</vt:lpstr>
      <vt:lpstr>Larissa-Design</vt:lpstr>
      <vt:lpstr>Mobbing   Rickenbach 19. September 2017</vt:lpstr>
      <vt:lpstr>Kind nach Mobbing in  Psychiatrie eingeliefert</vt:lpstr>
      <vt:lpstr>Konflikte sind nicht Mobbing</vt:lpstr>
      <vt:lpstr>Die vier Bedingungen für Mobbing</vt:lpstr>
      <vt:lpstr>Wissen über Mobbing</vt:lpstr>
      <vt:lpstr>Mobbing?</vt:lpstr>
      <vt:lpstr>Wissen über Mobbing</vt:lpstr>
      <vt:lpstr>Wissen über Mobbing</vt:lpstr>
      <vt:lpstr>Mädchen mobben anders</vt:lpstr>
      <vt:lpstr>Formen von Mobbing</vt:lpstr>
      <vt:lpstr>Formen von Mobbing</vt:lpstr>
      <vt:lpstr>Wissen über Mobbing</vt:lpstr>
      <vt:lpstr>Mobbingphasen</vt:lpstr>
      <vt:lpstr>Mobbing-Struktur in Klassen und im Schulhaus</vt:lpstr>
      <vt:lpstr>Passive Opfer (Häufigster Opfertyp)</vt:lpstr>
      <vt:lpstr>Provozierende Opfer</vt:lpstr>
      <vt:lpstr>Cyber-Mobbing – Mobbing im Internet </vt:lpstr>
      <vt:lpstr>Cyber-Mobbing: Unterschiede zum „normalen“ Mobbing</vt:lpstr>
      <vt:lpstr>Happy Slapping</vt:lpstr>
      <vt:lpstr>Cyber-Mobbing: Unterschiede zum „normalen“ Mobbing 2</vt:lpstr>
      <vt:lpstr>Mobbing erkennen</vt:lpstr>
      <vt:lpstr>Wie Mobbing erkennen</vt:lpstr>
      <vt:lpstr>Was können Eltern bei Mobbing tun?</vt:lpstr>
      <vt:lpstr>Gut gemeint, aber…</vt:lpstr>
      <vt:lpstr>Eltern und Schule ziehen am selben Strick</vt:lpstr>
      <vt:lpstr>Was können die Eltern  präventiv tun</vt:lpstr>
      <vt:lpstr>Was kann die Schule tun?</vt:lpstr>
      <vt:lpstr>Cyber-Mobbing Was können wir tun?</vt:lpstr>
      <vt:lpstr>Cyber-Mobbing-Was können wir tun?</vt:lpstr>
      <vt:lpstr>Literatur für Eltern</vt:lpstr>
      <vt:lpstr>Vielen Dank</vt:lpstr>
      <vt:lpstr>Mobbing an der Schule</vt:lpstr>
      <vt:lpstr> Prävention </vt:lpstr>
      <vt:lpstr>Massnahmen bei Mobbing</vt:lpstr>
      <vt:lpstr>Massnahmen auf persönlicher Ebene</vt:lpstr>
      <vt:lpstr>Massnahmen auf Klassenebene</vt:lpstr>
      <vt:lpstr>Massnahmen auf Schulebene</vt:lpstr>
      <vt:lpstr>PowerPoint-Präsentation</vt:lpstr>
    </vt:vector>
  </TitlesOfParts>
  <Company>Hewlett-Packard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Mobbing in der Schule</dc:title>
  <dc:creator>Michael Freudiger</dc:creator>
  <cp:lastModifiedBy>Niklaus Gehring</cp:lastModifiedBy>
  <cp:revision>87</cp:revision>
  <cp:lastPrinted>2017-09-19T09:02:40Z</cp:lastPrinted>
  <dcterms:created xsi:type="dcterms:W3CDTF">2012-06-14T16:13:42Z</dcterms:created>
  <dcterms:modified xsi:type="dcterms:W3CDTF">2017-10-27T17:53:59Z</dcterms:modified>
</cp:coreProperties>
</file>